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ebp" ContentType="image/webp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theme/theme1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  <p:sldMasterId id="2147483756" r:id="rId2"/>
    <p:sldMasterId id="2147483768" r:id="rId3"/>
    <p:sldMasterId id="2147483780" r:id="rId4"/>
    <p:sldMasterId id="2147483792" r:id="rId5"/>
    <p:sldMasterId id="2147483804" r:id="rId6"/>
    <p:sldMasterId id="2147483816" r:id="rId7"/>
    <p:sldMasterId id="2147483828" r:id="rId8"/>
    <p:sldMasterId id="2147483840" r:id="rId9"/>
    <p:sldMasterId id="2147483852" r:id="rId10"/>
    <p:sldMasterId id="2147483864" r:id="rId11"/>
    <p:sldMasterId id="2147483876" r:id="rId12"/>
    <p:sldMasterId id="2147483888" r:id="rId13"/>
    <p:sldMasterId id="2147483900" r:id="rId14"/>
    <p:sldMasterId id="2147483912" r:id="rId15"/>
  </p:sldMasterIdLst>
  <p:notesMasterIdLst>
    <p:notesMasterId r:id="rId61"/>
  </p:notesMasterIdLst>
  <p:sldIdLst>
    <p:sldId id="297" r:id="rId16"/>
    <p:sldId id="344" r:id="rId17"/>
    <p:sldId id="346" r:id="rId18"/>
    <p:sldId id="347" r:id="rId19"/>
    <p:sldId id="348" r:id="rId20"/>
    <p:sldId id="349" r:id="rId21"/>
    <p:sldId id="350" r:id="rId22"/>
    <p:sldId id="351" r:id="rId23"/>
    <p:sldId id="352" r:id="rId24"/>
    <p:sldId id="353" r:id="rId25"/>
    <p:sldId id="354" r:id="rId26"/>
    <p:sldId id="355" r:id="rId27"/>
    <p:sldId id="356" r:id="rId28"/>
    <p:sldId id="357" r:id="rId29"/>
    <p:sldId id="358" r:id="rId30"/>
    <p:sldId id="359" r:id="rId31"/>
    <p:sldId id="360" r:id="rId32"/>
    <p:sldId id="361" r:id="rId33"/>
    <p:sldId id="362" r:id="rId34"/>
    <p:sldId id="333" r:id="rId35"/>
    <p:sldId id="364" r:id="rId36"/>
    <p:sldId id="365" r:id="rId37"/>
    <p:sldId id="366" r:id="rId38"/>
    <p:sldId id="367" r:id="rId39"/>
    <p:sldId id="368" r:id="rId40"/>
    <p:sldId id="369" r:id="rId41"/>
    <p:sldId id="373" r:id="rId42"/>
    <p:sldId id="372" r:id="rId43"/>
    <p:sldId id="374" r:id="rId44"/>
    <p:sldId id="375" r:id="rId45"/>
    <p:sldId id="377" r:id="rId46"/>
    <p:sldId id="378" r:id="rId47"/>
    <p:sldId id="381" r:id="rId48"/>
    <p:sldId id="382" r:id="rId49"/>
    <p:sldId id="370" r:id="rId50"/>
    <p:sldId id="383" r:id="rId51"/>
    <p:sldId id="299" r:id="rId52"/>
    <p:sldId id="331" r:id="rId53"/>
    <p:sldId id="332" r:id="rId54"/>
    <p:sldId id="334" r:id="rId55"/>
    <p:sldId id="326" r:id="rId56"/>
    <p:sldId id="338" r:id="rId57"/>
    <p:sldId id="339" r:id="rId58"/>
    <p:sldId id="341" r:id="rId59"/>
    <p:sldId id="342" r:id="rId6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53E8411-C065-4F6D-9A9F-842B3985DA5F}">
          <p14:sldIdLst>
            <p14:sldId id="297"/>
            <p14:sldId id="344"/>
            <p14:sldId id="346"/>
            <p14:sldId id="347"/>
            <p14:sldId id="348"/>
            <p14:sldId id="349"/>
            <p14:sldId id="350"/>
            <p14:sldId id="351"/>
            <p14:sldId id="352"/>
            <p14:sldId id="353"/>
            <p14:sldId id="354"/>
            <p14:sldId id="355"/>
            <p14:sldId id="356"/>
            <p14:sldId id="357"/>
            <p14:sldId id="358"/>
            <p14:sldId id="359"/>
            <p14:sldId id="360"/>
            <p14:sldId id="361"/>
            <p14:sldId id="362"/>
            <p14:sldId id="333"/>
            <p14:sldId id="364"/>
            <p14:sldId id="365"/>
            <p14:sldId id="366"/>
            <p14:sldId id="367"/>
            <p14:sldId id="368"/>
            <p14:sldId id="369"/>
            <p14:sldId id="373"/>
            <p14:sldId id="372"/>
            <p14:sldId id="374"/>
            <p14:sldId id="375"/>
            <p14:sldId id="377"/>
            <p14:sldId id="378"/>
            <p14:sldId id="381"/>
            <p14:sldId id="382"/>
            <p14:sldId id="370"/>
            <p14:sldId id="383"/>
            <p14:sldId id="299"/>
            <p14:sldId id="331"/>
            <p14:sldId id="332"/>
            <p14:sldId id="334"/>
            <p14:sldId id="326"/>
            <p14:sldId id="338"/>
            <p14:sldId id="339"/>
            <p14:sldId id="341"/>
            <p14:sldId id="34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505" autoAdjust="0"/>
    <p:restoredTop sz="94660"/>
  </p:normalViewPr>
  <p:slideViewPr>
    <p:cSldViewPr>
      <p:cViewPr varScale="1">
        <p:scale>
          <a:sx n="65" d="100"/>
          <a:sy n="65" d="100"/>
        </p:scale>
        <p:origin x="72" y="6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9" Type="http://schemas.openxmlformats.org/officeDocument/2006/relationships/slide" Target="slides/slide24.xml"/><Relationship Id="rId21" Type="http://schemas.openxmlformats.org/officeDocument/2006/relationships/slide" Target="slides/slide6.xml"/><Relationship Id="rId34" Type="http://schemas.openxmlformats.org/officeDocument/2006/relationships/slide" Target="slides/slide19.xml"/><Relationship Id="rId42" Type="http://schemas.openxmlformats.org/officeDocument/2006/relationships/slide" Target="slides/slide27.xml"/><Relationship Id="rId47" Type="http://schemas.openxmlformats.org/officeDocument/2006/relationships/slide" Target="slides/slide32.xml"/><Relationship Id="rId50" Type="http://schemas.openxmlformats.org/officeDocument/2006/relationships/slide" Target="slides/slide35.xml"/><Relationship Id="rId55" Type="http://schemas.openxmlformats.org/officeDocument/2006/relationships/slide" Target="slides/slide40.xml"/><Relationship Id="rId63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0" Type="http://schemas.openxmlformats.org/officeDocument/2006/relationships/slide" Target="slides/slide5.xml"/><Relationship Id="rId29" Type="http://schemas.openxmlformats.org/officeDocument/2006/relationships/slide" Target="slides/slide14.xml"/><Relationship Id="rId41" Type="http://schemas.openxmlformats.org/officeDocument/2006/relationships/slide" Target="slides/slide26.xml"/><Relationship Id="rId54" Type="http://schemas.openxmlformats.org/officeDocument/2006/relationships/slide" Target="slides/slide39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9.xml"/><Relationship Id="rId32" Type="http://schemas.openxmlformats.org/officeDocument/2006/relationships/slide" Target="slides/slide17.xml"/><Relationship Id="rId37" Type="http://schemas.openxmlformats.org/officeDocument/2006/relationships/slide" Target="slides/slide22.xml"/><Relationship Id="rId40" Type="http://schemas.openxmlformats.org/officeDocument/2006/relationships/slide" Target="slides/slide25.xml"/><Relationship Id="rId45" Type="http://schemas.openxmlformats.org/officeDocument/2006/relationships/slide" Target="slides/slide30.xml"/><Relationship Id="rId53" Type="http://schemas.openxmlformats.org/officeDocument/2006/relationships/slide" Target="slides/slide38.xml"/><Relationship Id="rId58" Type="http://schemas.openxmlformats.org/officeDocument/2006/relationships/slide" Target="slides/slide43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slide" Target="slides/slide21.xml"/><Relationship Id="rId49" Type="http://schemas.openxmlformats.org/officeDocument/2006/relationships/slide" Target="slides/slide34.xml"/><Relationship Id="rId57" Type="http://schemas.openxmlformats.org/officeDocument/2006/relationships/slide" Target="slides/slide42.xml"/><Relationship Id="rId61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4.xml"/><Relationship Id="rId31" Type="http://schemas.openxmlformats.org/officeDocument/2006/relationships/slide" Target="slides/slide16.xml"/><Relationship Id="rId44" Type="http://schemas.openxmlformats.org/officeDocument/2006/relationships/slide" Target="slides/slide29.xml"/><Relationship Id="rId52" Type="http://schemas.openxmlformats.org/officeDocument/2006/relationships/slide" Target="slides/slide37.xml"/><Relationship Id="rId60" Type="http://schemas.openxmlformats.org/officeDocument/2006/relationships/slide" Target="slides/slide45.xml"/><Relationship Id="rId65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slide" Target="slides/slide20.xml"/><Relationship Id="rId43" Type="http://schemas.openxmlformats.org/officeDocument/2006/relationships/slide" Target="slides/slide28.xml"/><Relationship Id="rId48" Type="http://schemas.openxmlformats.org/officeDocument/2006/relationships/slide" Target="slides/slide33.xml"/><Relationship Id="rId56" Type="http://schemas.openxmlformats.org/officeDocument/2006/relationships/slide" Target="slides/slide41.xml"/><Relationship Id="rId64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slide" Target="slides/slide18.xml"/><Relationship Id="rId38" Type="http://schemas.openxmlformats.org/officeDocument/2006/relationships/slide" Target="slides/slide23.xml"/><Relationship Id="rId46" Type="http://schemas.openxmlformats.org/officeDocument/2006/relationships/slide" Target="slides/slide31.xml"/><Relationship Id="rId59" Type="http://schemas.openxmlformats.org/officeDocument/2006/relationships/slide" Target="slides/slide4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1690575510286342E-2"/>
          <c:y val="9.332685017146311E-2"/>
          <c:w val="0.94616832644426607"/>
          <c:h val="0.704398407638010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Лист1!$A$2</c:f>
              <c:strCache>
                <c:ptCount val="1"/>
                <c:pt idx="0">
                  <c:v>Количество обращений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1407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059-48D6-8334-06168B172CD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Лист1!$A$2</c:f>
              <c:strCache>
                <c:ptCount val="1"/>
                <c:pt idx="0">
                  <c:v>Количество обращений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1408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141-4EE2-BC61-C239A27A28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376899776"/>
        <c:axId val="376893216"/>
      </c:barChart>
      <c:catAx>
        <c:axId val="376899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6893216"/>
        <c:crosses val="autoZero"/>
        <c:auto val="1"/>
        <c:lblAlgn val="ctr"/>
        <c:lblOffset val="100"/>
        <c:noMultiLvlLbl val="0"/>
      </c:catAx>
      <c:valAx>
        <c:axId val="376893216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6899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ru-RU" sz="1600" dirty="0"/>
              <a:t>По территориям</a:t>
            </a:r>
          </a:p>
        </c:rich>
      </c:tx>
      <c:layout>
        <c:manualLayout>
          <c:xMode val="edge"/>
          <c:yMode val="edge"/>
          <c:x val="4.2542709646981973E-2"/>
          <c:y val="7.141155380211856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9.531600148791973E-2"/>
          <c:y val="0.25021242281970885"/>
          <c:w val="0.55192966985291692"/>
          <c:h val="0.48749183629947784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По видам надзора за 2017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850D-4471-94A9-99DED927BBD9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850D-4471-94A9-99DED927BBD9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850D-4471-94A9-99DED927BBD9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850D-4471-94A9-99DED927BBD9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hade val="51000"/>
                      <a:satMod val="130000"/>
                    </a:schemeClr>
                  </a:gs>
                  <a:gs pos="80000">
                    <a:schemeClr val="accent5">
                      <a:shade val="93000"/>
                      <a:satMod val="130000"/>
                    </a:schemeClr>
                  </a:gs>
                  <a:gs pos="100000">
                    <a:schemeClr val="accent5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850D-4471-94A9-99DED927BBD9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hade val="51000"/>
                      <a:satMod val="130000"/>
                    </a:schemeClr>
                  </a:gs>
                  <a:gs pos="80000">
                    <a:schemeClr val="accent6">
                      <a:shade val="93000"/>
                      <a:satMod val="130000"/>
                    </a:schemeClr>
                  </a:gs>
                  <a:gs pos="100000">
                    <a:schemeClr val="accent6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850D-4471-94A9-99DED927BBD9}"/>
              </c:ext>
            </c:extLst>
          </c:dPt>
          <c:cat>
            <c:strRef>
              <c:f>Лист1!$A$2:$A$4</c:f>
              <c:strCache>
                <c:ptCount val="3"/>
                <c:pt idx="0">
                  <c:v>Екатеринбург (885)</c:v>
                </c:pt>
                <c:pt idx="1">
                  <c:v>Челябинск (396)</c:v>
                </c:pt>
                <c:pt idx="2">
                  <c:v>Курган (127)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885</c:v>
                </c:pt>
                <c:pt idx="1">
                  <c:v>396</c:v>
                </c:pt>
                <c:pt idx="2">
                  <c:v>127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850D-4471-94A9-99DED927BB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3511876139755585"/>
          <c:y val="9.2064466577143639E-3"/>
          <c:w val="0.35335893341559232"/>
          <c:h val="0.96447457423802685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plotArea>
      <c:layout>
        <c:manualLayout>
          <c:layoutTarget val="inner"/>
          <c:xMode val="edge"/>
          <c:yMode val="edge"/>
          <c:x val="4.1690575510286342E-2"/>
          <c:y val="9.332685017146311E-2"/>
          <c:w val="0.94616832644426607"/>
          <c:h val="0.72241321576068762"/>
        </c:manualLayout>
      </c:layout>
      <c:area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6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65000"/>
                    <a:shade val="51000"/>
                    <a:satMod val="130000"/>
                  </a:schemeClr>
                </a:gs>
                <a:gs pos="80000">
                  <a:schemeClr val="accent2">
                    <a:shade val="65000"/>
                    <a:shade val="93000"/>
                    <a:satMod val="130000"/>
                  </a:schemeClr>
                </a:gs>
                <a:gs pos="100000">
                  <a:schemeClr val="accent2">
                    <a:shade val="65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cat>
            <c:strRef>
              <c:f>Лист1!$A$2:$A$5</c:f>
              <c:strCache>
                <c:ptCount val="4"/>
                <c:pt idx="0">
                  <c:v>Горнорудная промышленности</c:v>
                </c:pt>
                <c:pt idx="1">
                  <c:v>Металлургическая промышленность</c:v>
                </c:pt>
                <c:pt idx="2">
                  <c:v>На объектах, на которых используются подъёмные сооружения   </c:v>
                </c:pt>
                <c:pt idx="3">
                  <c:v>На объектах энергетики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0-E646-431F-80F7-395D52F834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5035904"/>
        <c:axId val="45037440"/>
      </c:areaChart>
      <c:barChart>
        <c:barDir val="col"/>
        <c:grouping val="clustered"/>
        <c:varyColors val="0"/>
        <c:ser>
          <c:idx val="1"/>
          <c:order val="1"/>
          <c:tx>
            <c:strRef>
              <c:f>Лист1!$C$1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Лист1!$A$2:$A$5</c:f>
              <c:strCache>
                <c:ptCount val="4"/>
                <c:pt idx="0">
                  <c:v>Горнорудная промышленности</c:v>
                </c:pt>
                <c:pt idx="1">
                  <c:v>Металлургическая промышленность</c:v>
                </c:pt>
                <c:pt idx="2">
                  <c:v>На объектах, на которых используются подъёмные сооружения   </c:v>
                </c:pt>
                <c:pt idx="3">
                  <c:v>На объектах энергетики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8</c:v>
                </c:pt>
                <c:pt idx="1">
                  <c:v>4</c:v>
                </c:pt>
                <c:pt idx="2">
                  <c:v>4</c:v>
                </c:pt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646-431F-80F7-395D52F8340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2019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65000"/>
                    <a:shade val="51000"/>
                    <a:satMod val="130000"/>
                  </a:schemeClr>
                </a:gs>
                <a:gs pos="80000">
                  <a:schemeClr val="accent2">
                    <a:tint val="65000"/>
                    <a:shade val="93000"/>
                    <a:satMod val="130000"/>
                  </a:schemeClr>
                </a:gs>
                <a:gs pos="100000">
                  <a:schemeClr val="accent2">
                    <a:tint val="65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Лист1!$A$2:$A$5</c:f>
              <c:strCache>
                <c:ptCount val="4"/>
                <c:pt idx="0">
                  <c:v>Горнорудная промышленности</c:v>
                </c:pt>
                <c:pt idx="1">
                  <c:v>Металлургическая промышленность</c:v>
                </c:pt>
                <c:pt idx="2">
                  <c:v>На объектах, на которых используются подъёмные сооружения   </c:v>
                </c:pt>
                <c:pt idx="3">
                  <c:v>На объектах энергетики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5</c:v>
                </c:pt>
                <c:pt idx="1">
                  <c:v>8</c:v>
                </c:pt>
                <c:pt idx="2">
                  <c:v>6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646-431F-80F7-395D52F834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5035904"/>
        <c:axId val="45037440"/>
      </c:barChart>
      <c:catAx>
        <c:axId val="45035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5037440"/>
        <c:crosses val="autoZero"/>
        <c:auto val="1"/>
        <c:lblAlgn val="ctr"/>
        <c:lblOffset val="100"/>
        <c:noMultiLvlLbl val="0"/>
      </c:catAx>
      <c:valAx>
        <c:axId val="45037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50359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2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dk1">
            <a:lumMod val="75000"/>
            <a:lumOff val="2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dk1">
            <a:lumMod val="75000"/>
            <a:lumOff val="25000"/>
          </a:schemeClr>
        </a:solidFill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B6E8F0-5D7A-4105-936F-6AE1BDE562D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0271CCB-4696-44E2-9278-85F5F0B84D67}" type="pres">
      <dgm:prSet presAssocID="{1FB6E8F0-5D7A-4105-936F-6AE1BDE562DB}" presName="linear" presStyleCnt="0">
        <dgm:presLayoutVars>
          <dgm:animLvl val="lvl"/>
          <dgm:resizeHandles val="exact"/>
        </dgm:presLayoutVars>
      </dgm:prSet>
      <dgm:spPr/>
    </dgm:pt>
  </dgm:ptLst>
  <dgm:cxnLst>
    <dgm:cxn modelId="{727591C0-A976-499C-83DE-A2CF89584EFF}" type="presOf" srcId="{1FB6E8F0-5D7A-4105-936F-6AE1BDE562DB}" destId="{50271CCB-4696-44E2-9278-85F5F0B84D6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C2854A-FB08-40E9-B937-69F981DA4F05}" type="datetimeFigureOut">
              <a:rPr lang="ru-RU" smtClean="0"/>
              <a:t>25.05.2021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4" y="868521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6E67EC-29A2-4C16-A1D8-716DB9B43A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4787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EC7CD-5ACE-4915-91B5-D7022571DD60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7598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EC7CD-5ACE-4915-91B5-D7022571DD60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3294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EC7CD-5ACE-4915-91B5-D7022571DD60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7917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EC7CD-5ACE-4915-91B5-D7022571DD60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6086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EC7CD-5ACE-4915-91B5-D7022571DD60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14965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6E67EC-29A2-4C16-A1D8-716DB9B43A2A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0485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02.10.2015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Москва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630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02.10.2015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Москва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41490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02.10.2015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Москва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39119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02.10.2015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Москва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46141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02.10.2015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Москва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54892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02.10.2015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Москва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73503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02.10.2015</a:t>
            </a: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Москва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56873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02.10.2015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Москва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65138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02.10.2015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Москва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59045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02.10.2015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Москва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02527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02.10.2015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Москва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31696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02.10.2015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Москва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3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02.10.2015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Москва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28151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02.10.2015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Москва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01371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02.10.2015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Москва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01632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02.10.2015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Москва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05918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02.10.2015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Москва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39371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02.10.2015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Москва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24605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02.10.2015</a:t>
            </a: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Москва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65277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02.10.2015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Москва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28075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02.10.2015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Москва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69713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02.10.2015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Москва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67188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02.10.2015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Москва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0752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02.10.2015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Москва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5626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02.10.2015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Москва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712929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02.10.2015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Москва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66942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02.10.2015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Москва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768613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02.10.2015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Москва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397078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02.10.2015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Москва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54801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02.10.2015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Москва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39495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02.10.2015</a:t>
            </a: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Москва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952963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02.10.2015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Москва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153796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02.10.2015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Москва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744842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02.10.2015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Москва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3281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02.10.2015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Москва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114903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02.10.2015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Москва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131796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02.10.2015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Москва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626393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02.10.2015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Москва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876569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02.10.2015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Москва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546194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02.10.2015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Москва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921324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02.10.2015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Москва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641017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02.10.2015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Москва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989654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02.10.2015</a:t>
            </a: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Москва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29749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02.10.2015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Москва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840077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02.10.2015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Москва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4829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02.10.2015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Москва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84630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02.10.2015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Москва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13013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02.10.2015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Москва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616800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02.10.2015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Москва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640834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02.10.2015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Москва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575187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02.10.2015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Москва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759646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02.10.2015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Москва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841655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02.10.2015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Москва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716779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02.10.2015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Москва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340212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02.10.2015</a:t>
            </a: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Москва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000859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02.10.2015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Москва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3090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02.10.2015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Москва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438237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02.10.2015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Москва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730192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02.10.2015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Москва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945771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02.10.2015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Москва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258386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02.10.2015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Москва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066921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02.10.2015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Москва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505373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02.10.2015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Москва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842992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02.10.2015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Москва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572857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02.10.2015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Москва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608613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02.10.2015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Москва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826622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02.10.2015</a:t>
            </a: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Москва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7258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02.10.2015</a:t>
            </a: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Москва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85912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02.10.2015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Москва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416491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02.10.2015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Москва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157491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02.10.2015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Москва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039850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02.10.2015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Москва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31325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02.10.2015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Москва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422665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02.10.2015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Москва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1311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02.10.2015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Москва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0219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02.10.2015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Москва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6063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02.10.2015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Москва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990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02.10.2015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Москва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6285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02.10.2015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Москва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421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02.10.2015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Москва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3691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02.10.2015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Москва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5760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02.10.2015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Москва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3606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02.10.2015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Москва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5099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02.10.2015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Москва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4221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02.10.2015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Москва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813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02.10.2015</a:t>
            </a: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Москва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1277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02.10.2015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Москва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1803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02.10.2015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Москва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712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02.10.2015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Москва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5701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02.10.2015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Москва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6112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02.10.2015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Москва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6345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02.10.2015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Москва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9882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02.10.2015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Москва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5984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02.10.2015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Москва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26695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02.10.2015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Москва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81857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02.10.2015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Москва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66765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02.10.2015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Москва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68987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02.10.2015</a:t>
            </a: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Москва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2672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02.10.2015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Москва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988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02.10.2015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Москва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69625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02.10.2015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Москва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96832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02.10.2015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Москва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54833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02.10.2015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Москва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2981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02.10.2015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Москва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68617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02.10.2015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Москва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76611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02.10.2015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Москва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75654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02.10.2015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Москва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89299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02.10.2015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Москва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84613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02.10.2015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Москва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77762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02.10.2015</a:t>
            </a: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Москва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287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02.10.2015</a:t>
            </a: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Москва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92664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02.10.2015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Москва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17060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02.10.2015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Москва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61960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02.10.2015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Москва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55268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02.10.2015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Москва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1717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02.10.2015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Москва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60904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02.10.2015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Москва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60567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02.10.2015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Москва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13378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02.10.2015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Москва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90182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02.10.2015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Москва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9381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02.10.2015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Москва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183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02.10.2015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Москва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39382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02.10.2015</a:t>
            </a: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Москва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67911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02.10.2015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Москва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82589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02.10.2015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Москва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77741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02.10.2015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Москва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07806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02.10.2015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Москва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50984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02.10.2015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Москва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0079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02.10.2015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Москва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08465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02.10.2015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Москва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41426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02.10.2015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Москва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06438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02.10.2015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Москва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76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02.10.2015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Москва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41769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02.10.2015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Москва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22789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02.10.2015</a:t>
            </a: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Москва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66725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02.10.2015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Москва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70895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02.10.2015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Москва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53845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02.10.2015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Москва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03817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02.10.2015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Москва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41751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02.10.2015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Москва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89713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02.10.2015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Москва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32295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02.10.2015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Москва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40999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02.10.2015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Москва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467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02.10.2015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Москва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23847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02.10.2015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Москва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66438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02.10.2015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Москва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49002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02.10.2015</a:t>
            </a: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Москва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47594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02.10.2015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Москва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40015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02.10.2015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Москва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69133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02.10.2015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Москва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8197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02.10.2015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Москва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32049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02.10.2015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Москва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32420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02.10.2015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Москва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9099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02.10.2015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Москва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123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02.10.2015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Москва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25034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02.10.2015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Москва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69412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02.10.2015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Москва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2559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02.10.2015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Москва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01799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02.10.2015</a:t>
            </a: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Москва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15484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02.10.2015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Москва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64691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02.10.2015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Москва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05440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02.10.2015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Москва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61546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02.10.2015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Москва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58287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02.10.2015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Москва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13776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02.10.2015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Москва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283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02.10.2015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Москва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339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02.10.2015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Москва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052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02.10.2015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Москва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6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02.10.2015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Москва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758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02.10.2015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Москва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886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02.10.2015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Москва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579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02.10.2015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Москва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421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02.10.2015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Москва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68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02.10.2015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Москва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121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02.10.2015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Москва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474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02.10.2015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Москва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485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02.10.2015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Москва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830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02.10.2015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Москва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010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02.10.2015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Москва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617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02.10.2015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Москва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851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6.xml"/><Relationship Id="rId4" Type="http://schemas.openxmlformats.org/officeDocument/2006/relationships/image" Target="../media/image1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7.xml"/><Relationship Id="rId4" Type="http://schemas.openxmlformats.org/officeDocument/2006/relationships/image" Target="../media/image1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5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1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webp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webp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jpe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14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jp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1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66136" y="365532"/>
            <a:ext cx="485831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200" b="1" dirty="0">
                <a:solidFill>
                  <a:srgbClr val="1F497D"/>
                </a:solidFill>
                <a:latin typeface="+mj-lt"/>
                <a:cs typeface="Times New Roman" panose="02020603050405020304" pitchFamily="18" charset="0"/>
              </a:rPr>
              <a:t>Уральское управление Ростехнадзора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642818" y="908720"/>
            <a:ext cx="4728625" cy="0"/>
          </a:xfrm>
          <a:prstGeom prst="line">
            <a:avLst/>
          </a:prstGeom>
          <a:ln w="15875">
            <a:solidFill>
              <a:schemeClr val="tx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433636" y="6292412"/>
            <a:ext cx="8424936" cy="0"/>
          </a:xfrm>
          <a:prstGeom prst="line">
            <a:avLst/>
          </a:prstGeom>
          <a:ln w="15875">
            <a:solidFill>
              <a:schemeClr val="tx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95536" y="6283106"/>
            <a:ext cx="590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Blip>
                <a:blip r:embed="rId2"/>
              </a:buBlip>
            </a:pPr>
            <a:r>
              <a:rPr lang="ru-RU" b="1" dirty="0">
                <a:solidFill>
                  <a:srgbClr val="1F497D"/>
                </a:solidFill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07054" y="1066962"/>
            <a:ext cx="53764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>
                <a:solidFill>
                  <a:schemeClr val="tx2"/>
                </a:solidFill>
              </a:defRPr>
            </a:lvl1pPr>
          </a:lstStyle>
          <a:p>
            <a:r>
              <a:rPr lang="ru-RU" sz="1600" i="1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Руководитель Уральского управления Ростехнадзора</a:t>
            </a:r>
          </a:p>
          <a:p>
            <a:r>
              <a:rPr lang="ru-RU" sz="20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А.Н. Таранов</a:t>
            </a:r>
          </a:p>
        </p:txBody>
      </p:sp>
      <p:pic>
        <p:nvPicPr>
          <p:cNvPr id="13" name="Picture 2" descr="&amp;Fcy;&amp;iecy;&amp;dcy;&amp;iecy;&amp;rcy;&amp;acy;&amp;lcy;&amp;softcy;&amp;ncy;&amp;acy;&amp;yacy; &amp;scy;&amp;lcy;&amp;ucy;&amp;zhcy;&amp;bcy;&amp;acy; &amp;pcy;&amp;ocy; &amp;ecy;&amp;kcy;&amp;ocy;&amp;lcy;&amp;ocy;&amp;gcy;&amp;icy;&amp;chcy;&amp;iecy;&amp;scy;&amp;kcy;&amp;ocy;&amp;mcy;&amp;ucy;, &amp;tcy;&amp;iecy;&amp;khcy;&amp;ncy;&amp;ocy;&amp;lcy;&amp;ocy;&amp;gcy;&amp;icy;&amp;chcy;&amp;iecy;&amp;scy;&amp;kcy;&amp;ocy;&amp;mcy;&amp;ucy; &amp;icy; &amp;acy;&amp;tcy;&amp;ocy;&amp;mcy;&amp;ncy;&amp;ocy;&amp;mcy;&amp;ucy; &amp;ncy;&amp;acy;&amp;dcy;&amp;zcy;&amp;ocy;&amp;rcy;&amp;ucy; &amp;Rcy;&amp;Ocy;&amp;Scy;&amp;Tcy;&amp;IEcy;&amp;KHcy;&amp;Ncy;&amp;Acy;&amp;Dcy;&amp;Zcy;&amp;Ocy;&amp;R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20" y="143930"/>
            <a:ext cx="1573978" cy="1844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90649" y="3643636"/>
            <a:ext cx="79928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Доклад по правоприменительной практике контрольно-надзорной деятельности Уральского управления Ростехнадзора </a:t>
            </a:r>
          </a:p>
          <a:p>
            <a:pPr algn="ctr"/>
            <a:r>
              <a:rPr lang="ru-RU" sz="2000" b="1" dirty="0"/>
              <a:t>за 2020 год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D7D6178-C1B1-417D-B4EA-64F1BBCCCCC9}"/>
              </a:ext>
            </a:extLst>
          </p:cNvPr>
          <p:cNvSpPr txBox="1"/>
          <p:nvPr/>
        </p:nvSpPr>
        <p:spPr>
          <a:xfrm>
            <a:off x="5345871" y="6351161"/>
            <a:ext cx="3633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1F497D"/>
                </a:solidFill>
              </a:rPr>
              <a:t>Уральское управление, 26.05.2021</a:t>
            </a:r>
          </a:p>
        </p:txBody>
      </p:sp>
    </p:spTree>
    <p:extLst>
      <p:ext uri="{BB962C8B-B14F-4D97-AF65-F5344CB8AC3E}">
        <p14:creationId xmlns:p14="http://schemas.microsoft.com/office/powerpoint/2010/main" val="524686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&amp;Fcy;&amp;iecy;&amp;dcy;&amp;iecy;&amp;rcy;&amp;acy;&amp;lcy;&amp;softcy;&amp;ncy;&amp;acy;&amp;yacy; &amp;scy;&amp;lcy;&amp;ucy;&amp;zhcy;&amp;bcy;&amp;acy; &amp;pcy;&amp;ocy; &amp;ecy;&amp;kcy;&amp;ocy;&amp;lcy;&amp;ocy;&amp;gcy;&amp;icy;&amp;chcy;&amp;iecy;&amp;scy;&amp;kcy;&amp;ocy;&amp;mcy;&amp;ucy;, &amp;tcy;&amp;iecy;&amp;khcy;&amp;ncy;&amp;ocy;&amp;lcy;&amp;ocy;&amp;gcy;&amp;icy;&amp;chcy;&amp;iecy;&amp;scy;&amp;kcy;&amp;ocy;&amp;mcy;&amp;ucy; &amp;icy; &amp;acy;&amp;tcy;&amp;ocy;&amp;mcy;&amp;ncy;&amp;ocy;&amp;mcy;&amp;ucy; &amp;ncy;&amp;acy;&amp;dcy;&amp;zcy;&amp;ocy;&amp;rcy;&amp;ucy; &amp;Rcy;&amp;Ocy;&amp;Scy;&amp;Tcy;&amp;IEcy;&amp;KHcy;&amp;Ncy;&amp;Acy;&amp;Dcy;&amp;Zcy;&amp;Ocy;&amp;R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20" y="143931"/>
            <a:ext cx="1223102" cy="1433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Прямая соединительная линия 15"/>
          <p:cNvCxnSpPr/>
          <p:nvPr/>
        </p:nvCxnSpPr>
        <p:spPr>
          <a:xfrm>
            <a:off x="433636" y="6276086"/>
            <a:ext cx="8417604" cy="7020"/>
          </a:xfrm>
          <a:prstGeom prst="line">
            <a:avLst/>
          </a:prstGeom>
          <a:ln w="15875">
            <a:solidFill>
              <a:schemeClr val="tx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95536" y="6283106"/>
            <a:ext cx="7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Blip>
                <a:blip r:embed="rId4"/>
              </a:buBlip>
            </a:pPr>
            <a:r>
              <a:rPr lang="ru-RU" b="1" dirty="0">
                <a:solidFill>
                  <a:prstClr val="black"/>
                </a:solidFill>
              </a:rPr>
              <a:t>10</a:t>
            </a:r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C5BED6C9-4E64-492E-9571-D1F309F655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1963045"/>
              </p:ext>
            </p:extLst>
          </p:nvPr>
        </p:nvGraphicFramePr>
        <p:xfrm>
          <a:off x="1460141" y="1678206"/>
          <a:ext cx="6364593" cy="4499440"/>
        </p:xfrm>
        <a:graphic>
          <a:graphicData uri="http://schemas.openxmlformats.org/drawingml/2006/table">
            <a:tbl>
              <a:tblPr firstRow="1" firstCol="1" bandRow="1">
                <a:tableStyleId>{0505E3EF-67EA-436B-97B2-0124C06EBD24}</a:tableStyleId>
              </a:tblPr>
              <a:tblGrid>
                <a:gridCol w="3345978">
                  <a:extLst>
                    <a:ext uri="{9D8B030D-6E8A-4147-A177-3AD203B41FA5}">
                      <a16:colId xmlns:a16="http://schemas.microsoft.com/office/drawing/2014/main" val="4253472513"/>
                    </a:ext>
                  </a:extLst>
                </a:gridCol>
                <a:gridCol w="1006205">
                  <a:extLst>
                    <a:ext uri="{9D8B030D-6E8A-4147-A177-3AD203B41FA5}">
                      <a16:colId xmlns:a16="http://schemas.microsoft.com/office/drawing/2014/main" val="1029640409"/>
                    </a:ext>
                  </a:extLst>
                </a:gridCol>
                <a:gridCol w="1006205">
                  <a:extLst>
                    <a:ext uri="{9D8B030D-6E8A-4147-A177-3AD203B41FA5}">
                      <a16:colId xmlns:a16="http://schemas.microsoft.com/office/drawing/2014/main" val="4176663171"/>
                    </a:ext>
                  </a:extLst>
                </a:gridCol>
                <a:gridCol w="1006205">
                  <a:extLst>
                    <a:ext uri="{9D8B030D-6E8A-4147-A177-3AD203B41FA5}">
                      <a16:colId xmlns:a16="http://schemas.microsoft.com/office/drawing/2014/main" val="4154762617"/>
                    </a:ext>
                  </a:extLst>
                </a:gridCol>
              </a:tblGrid>
              <a:tr h="6284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Количество проверок, по итогам проведения которых выявлены правонарушения (выданы предписания) 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91" marR="624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881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91" marR="624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991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91" marR="624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-11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91" marR="62491" marT="0" marB="0" anchor="ctr"/>
                </a:tc>
                <a:extLst>
                  <a:ext uri="{0D108BD9-81ED-4DB2-BD59-A6C34878D82A}">
                    <a16:rowId xmlns:a16="http://schemas.microsoft.com/office/drawing/2014/main" val="2503448030"/>
                  </a:ext>
                </a:extLst>
              </a:tr>
              <a:tr h="2687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плановые проверки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91" marR="624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45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91" marR="624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247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91" marR="624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-82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91" marR="62491" marT="0" marB="0" anchor="ctr"/>
                </a:tc>
                <a:extLst>
                  <a:ext uri="{0D108BD9-81ED-4DB2-BD59-A6C34878D82A}">
                    <a16:rowId xmlns:a16="http://schemas.microsoft.com/office/drawing/2014/main" val="1420194502"/>
                  </a:ext>
                </a:extLst>
              </a:tr>
              <a:tr h="2094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внеплановые проверки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91" marR="624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206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91" marR="624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427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91" marR="624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-52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91" marR="62491" marT="0" marB="0" anchor="ctr"/>
                </a:tc>
                <a:extLst>
                  <a:ext uri="{0D108BD9-81ED-4DB2-BD59-A6C34878D82A}">
                    <a16:rowId xmlns:a16="http://schemas.microsoft.com/office/drawing/2014/main" val="2021413436"/>
                  </a:ext>
                </a:extLst>
              </a:tr>
              <a:tr h="2333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режим постоянного государственного надзора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91" marR="624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630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91" marR="624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317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91" marR="624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+99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91" marR="62491" marT="0" marB="0" anchor="ctr"/>
                </a:tc>
                <a:extLst>
                  <a:ext uri="{0D108BD9-81ED-4DB2-BD59-A6C34878D82A}">
                    <a16:rowId xmlns:a16="http://schemas.microsoft.com/office/drawing/2014/main" val="2456752553"/>
                  </a:ext>
                </a:extLst>
              </a:tr>
              <a:tr h="3484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Процент  результативных  проверок   %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91" marR="624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26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91" marR="624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31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91" marR="624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-16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91" marR="62491" marT="0" marB="0" anchor="ctr"/>
                </a:tc>
                <a:extLst>
                  <a:ext uri="{0D108BD9-81ED-4DB2-BD59-A6C34878D82A}">
                    <a16:rowId xmlns:a16="http://schemas.microsoft.com/office/drawing/2014/main" val="3751361062"/>
                  </a:ext>
                </a:extLst>
              </a:tr>
              <a:tr h="6284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Количество проверок, по итогам которых по фактам нарушений возбуждены административные дела 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91" marR="624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257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91" marR="624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636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91" marR="624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-60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91" marR="62491" marT="0" marB="0" anchor="ctr"/>
                </a:tc>
                <a:extLst>
                  <a:ext uri="{0D108BD9-81ED-4DB2-BD59-A6C34878D82A}">
                    <a16:rowId xmlns:a16="http://schemas.microsoft.com/office/drawing/2014/main" val="2135112087"/>
                  </a:ext>
                </a:extLst>
              </a:tr>
              <a:tr h="2352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плановые проверки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91" marR="624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48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91" marR="624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251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91" marR="624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-81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91" marR="62491" marT="0" marB="0" anchor="ctr"/>
                </a:tc>
                <a:extLst>
                  <a:ext uri="{0D108BD9-81ED-4DB2-BD59-A6C34878D82A}">
                    <a16:rowId xmlns:a16="http://schemas.microsoft.com/office/drawing/2014/main" val="2852300408"/>
                  </a:ext>
                </a:extLst>
              </a:tr>
              <a:tr h="2403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внеплановые проверки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91" marR="624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117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91" marR="624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283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91" marR="624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-59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91" marR="62491" marT="0" marB="0" anchor="ctr"/>
                </a:tc>
                <a:extLst>
                  <a:ext uri="{0D108BD9-81ED-4DB2-BD59-A6C34878D82A}">
                    <a16:rowId xmlns:a16="http://schemas.microsoft.com/office/drawing/2014/main" val="447180617"/>
                  </a:ext>
                </a:extLst>
              </a:tr>
              <a:tr h="2631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режим постоянного государственного надзора 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91" marR="624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92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91" marR="624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102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91" marR="624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-10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91" marR="62491" marT="0" marB="0" anchor="ctr"/>
                </a:tc>
                <a:extLst>
                  <a:ext uri="{0D108BD9-81ED-4DB2-BD59-A6C34878D82A}">
                    <a16:rowId xmlns:a16="http://schemas.microsoft.com/office/drawing/2014/main" val="507657309"/>
                  </a:ext>
                </a:extLst>
              </a:tr>
              <a:tr h="4189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Коэффициент привлечения  к административной ответственности %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91" marR="624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29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91" marR="624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64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91" marR="624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-55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91" marR="62491" marT="0" marB="0" anchor="ctr"/>
                </a:tc>
                <a:extLst>
                  <a:ext uri="{0D108BD9-81ED-4DB2-BD59-A6C34878D82A}">
                    <a16:rowId xmlns:a16="http://schemas.microsoft.com/office/drawing/2014/main" val="2628248300"/>
                  </a:ext>
                </a:extLst>
              </a:tr>
              <a:tr h="4189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Выявлено правонарушений (нарушений) всего, в том числе: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91" marR="624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4431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91" marR="624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10011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91" marR="624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-56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91" marR="62491" marT="0" marB="0" anchor="ctr"/>
                </a:tc>
                <a:extLst>
                  <a:ext uri="{0D108BD9-81ED-4DB2-BD59-A6C34878D82A}">
                    <a16:rowId xmlns:a16="http://schemas.microsoft.com/office/drawing/2014/main" val="1548562309"/>
                  </a:ext>
                </a:extLst>
              </a:tr>
              <a:tr h="2738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В режиме постоянного надзора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91" marR="624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1602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91" marR="624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1662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91" marR="624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- 3,6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91" marR="62491" marT="0" marB="0" anchor="ctr"/>
                </a:tc>
                <a:extLst>
                  <a:ext uri="{0D108BD9-81ED-4DB2-BD59-A6C34878D82A}">
                    <a16:rowId xmlns:a16="http://schemas.microsoft.com/office/drawing/2014/main" val="3279810665"/>
                  </a:ext>
                </a:extLst>
              </a:tr>
              <a:tr h="3320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Количество нарушений на 1 предписание 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91" marR="624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17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91" marR="624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16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91" marR="624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+10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91" marR="62491" marT="0" marB="0" anchor="ctr"/>
                </a:tc>
                <a:extLst>
                  <a:ext uri="{0D108BD9-81ED-4DB2-BD59-A6C34878D82A}">
                    <a16:rowId xmlns:a16="http://schemas.microsoft.com/office/drawing/2014/main" val="2823327481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6A000BC8-8E9C-4BF6-ADB2-96D5BF65B4ED}"/>
              </a:ext>
            </a:extLst>
          </p:cNvPr>
          <p:cNvSpPr txBox="1"/>
          <p:nvPr/>
        </p:nvSpPr>
        <p:spPr>
          <a:xfrm>
            <a:off x="1835696" y="968878"/>
            <a:ext cx="7145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 раскладе по функциям контрольно-надзорных мероприятий 2/3</a:t>
            </a:r>
            <a:endParaRPr lang="ru-RU" sz="1600" b="1" dirty="0">
              <a:solidFill>
                <a:prstClr val="black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49E4089-9407-4499-A906-64BC3239BC34}"/>
              </a:ext>
            </a:extLst>
          </p:cNvPr>
          <p:cNvSpPr txBox="1"/>
          <p:nvPr/>
        </p:nvSpPr>
        <p:spPr>
          <a:xfrm>
            <a:off x="2892131" y="281865"/>
            <a:ext cx="60887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1F497D"/>
                </a:solidFill>
              </a:rPr>
              <a:t>Уральское управление Ростехнадзора</a:t>
            </a: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80FA4289-EC91-4295-904B-73DC1B10378B}"/>
              </a:ext>
            </a:extLst>
          </p:cNvPr>
          <p:cNvCxnSpPr/>
          <p:nvPr/>
        </p:nvCxnSpPr>
        <p:spPr>
          <a:xfrm>
            <a:off x="3059832" y="834971"/>
            <a:ext cx="5753309" cy="0"/>
          </a:xfrm>
          <a:prstGeom prst="line">
            <a:avLst/>
          </a:prstGeom>
          <a:ln w="15875">
            <a:solidFill>
              <a:schemeClr val="tx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2825906F-99E0-4957-8E5A-5211ED229CDA}"/>
              </a:ext>
            </a:extLst>
          </p:cNvPr>
          <p:cNvSpPr txBox="1"/>
          <p:nvPr/>
        </p:nvSpPr>
        <p:spPr>
          <a:xfrm>
            <a:off x="5345871" y="6351161"/>
            <a:ext cx="3633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1F497D"/>
                </a:solidFill>
              </a:rPr>
              <a:t>Уральское управление, 26.05.2021</a:t>
            </a:r>
          </a:p>
        </p:txBody>
      </p:sp>
    </p:spTree>
    <p:extLst>
      <p:ext uri="{BB962C8B-B14F-4D97-AF65-F5344CB8AC3E}">
        <p14:creationId xmlns:p14="http://schemas.microsoft.com/office/powerpoint/2010/main" val="13925825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&amp;Fcy;&amp;iecy;&amp;dcy;&amp;iecy;&amp;rcy;&amp;acy;&amp;lcy;&amp;softcy;&amp;ncy;&amp;acy;&amp;yacy; &amp;scy;&amp;lcy;&amp;ucy;&amp;zhcy;&amp;bcy;&amp;acy; &amp;pcy;&amp;ocy; &amp;ecy;&amp;kcy;&amp;ocy;&amp;lcy;&amp;ocy;&amp;gcy;&amp;icy;&amp;chcy;&amp;iecy;&amp;scy;&amp;kcy;&amp;ocy;&amp;mcy;&amp;ucy;, &amp;tcy;&amp;iecy;&amp;khcy;&amp;ncy;&amp;ocy;&amp;lcy;&amp;ocy;&amp;gcy;&amp;icy;&amp;chcy;&amp;iecy;&amp;scy;&amp;kcy;&amp;ocy;&amp;mcy;&amp;ucy; &amp;icy; &amp;acy;&amp;tcy;&amp;ocy;&amp;mcy;&amp;ncy;&amp;ocy;&amp;mcy;&amp;ucy; &amp;ncy;&amp;acy;&amp;dcy;&amp;zcy;&amp;ocy;&amp;rcy;&amp;ucy; &amp;Rcy;&amp;Ocy;&amp;Scy;&amp;Tcy;&amp;IEcy;&amp;KHcy;&amp;Ncy;&amp;Acy;&amp;Dcy;&amp;Zcy;&amp;Ocy;&amp;R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20" y="143931"/>
            <a:ext cx="1223102" cy="1433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Прямая соединительная линия 15"/>
          <p:cNvCxnSpPr/>
          <p:nvPr/>
        </p:nvCxnSpPr>
        <p:spPr>
          <a:xfrm>
            <a:off x="433636" y="6276086"/>
            <a:ext cx="8417604" cy="7020"/>
          </a:xfrm>
          <a:prstGeom prst="line">
            <a:avLst/>
          </a:prstGeom>
          <a:ln w="15875">
            <a:solidFill>
              <a:schemeClr val="tx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95536" y="6283106"/>
            <a:ext cx="7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Blip>
                <a:blip r:embed="rId4"/>
              </a:buBlip>
            </a:pPr>
            <a:r>
              <a:rPr lang="ru-RU" b="1" dirty="0">
                <a:solidFill>
                  <a:prstClr val="black"/>
                </a:solidFill>
              </a:rPr>
              <a:t>11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8068C739-796E-4026-BD6F-4D1B3AD9C5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2799003"/>
              </p:ext>
            </p:extLst>
          </p:nvPr>
        </p:nvGraphicFramePr>
        <p:xfrm>
          <a:off x="1402077" y="1729861"/>
          <a:ext cx="6480722" cy="4526145"/>
        </p:xfrm>
        <a:graphic>
          <a:graphicData uri="http://schemas.openxmlformats.org/drawingml/2006/table">
            <a:tbl>
              <a:tblPr firstRow="1" firstCol="1" bandRow="1">
                <a:tableStyleId>{0505E3EF-67EA-436B-97B2-0124C06EBD24}</a:tableStyleId>
              </a:tblPr>
              <a:tblGrid>
                <a:gridCol w="3407027">
                  <a:extLst>
                    <a:ext uri="{9D8B030D-6E8A-4147-A177-3AD203B41FA5}">
                      <a16:colId xmlns:a16="http://schemas.microsoft.com/office/drawing/2014/main" val="4178737082"/>
                    </a:ext>
                  </a:extLst>
                </a:gridCol>
                <a:gridCol w="1024565">
                  <a:extLst>
                    <a:ext uri="{9D8B030D-6E8A-4147-A177-3AD203B41FA5}">
                      <a16:colId xmlns:a16="http://schemas.microsoft.com/office/drawing/2014/main" val="2687906254"/>
                    </a:ext>
                  </a:extLst>
                </a:gridCol>
                <a:gridCol w="1024565">
                  <a:extLst>
                    <a:ext uri="{9D8B030D-6E8A-4147-A177-3AD203B41FA5}">
                      <a16:colId xmlns:a16="http://schemas.microsoft.com/office/drawing/2014/main" val="1817359935"/>
                    </a:ext>
                  </a:extLst>
                </a:gridCol>
                <a:gridCol w="1024565">
                  <a:extLst>
                    <a:ext uri="{9D8B030D-6E8A-4147-A177-3AD203B41FA5}">
                      <a16:colId xmlns:a16="http://schemas.microsoft.com/office/drawing/2014/main" val="3247395711"/>
                    </a:ext>
                  </a:extLst>
                </a:gridCol>
              </a:tblGrid>
              <a:tr h="3473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Количество инспекторов 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1" marR="628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114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1" marR="628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118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1" marR="628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-3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1" marR="62861" marT="0" marB="0" anchor="ctr"/>
                </a:tc>
                <a:extLst>
                  <a:ext uri="{0D108BD9-81ED-4DB2-BD59-A6C34878D82A}">
                    <a16:rowId xmlns:a16="http://schemas.microsoft.com/office/drawing/2014/main" val="970444346"/>
                  </a:ext>
                </a:extLst>
              </a:tr>
              <a:tr h="3473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Количество  проверок на 1 инспектора 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1" marR="628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29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1" marR="628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27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1" marR="628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+9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1" marR="62861" marT="0" marB="0" anchor="ctr"/>
                </a:tc>
                <a:extLst>
                  <a:ext uri="{0D108BD9-81ED-4DB2-BD59-A6C34878D82A}">
                    <a16:rowId xmlns:a16="http://schemas.microsoft.com/office/drawing/2014/main" val="714290008"/>
                  </a:ext>
                </a:extLst>
              </a:tr>
              <a:tr h="5340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Количество выданных предписаний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на 1 инспектора в год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1" marR="628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8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1" marR="628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8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1" marR="628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-8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1" marR="62861" marT="0" marB="0" anchor="ctr"/>
                </a:tc>
                <a:extLst>
                  <a:ext uri="{0D108BD9-81ED-4DB2-BD59-A6C34878D82A}">
                    <a16:rowId xmlns:a16="http://schemas.microsoft.com/office/drawing/2014/main" val="33579197"/>
                  </a:ext>
                </a:extLst>
              </a:tr>
              <a:tr h="5537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Количество выявленных нарушений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на 1 инспектора в год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1" marR="628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39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1" marR="628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85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1" marR="628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-54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1" marR="62861" marT="0" marB="0" anchor="ctr"/>
                </a:tc>
                <a:extLst>
                  <a:ext uri="{0D108BD9-81ED-4DB2-BD59-A6C34878D82A}">
                    <a16:rowId xmlns:a16="http://schemas.microsoft.com/office/drawing/2014/main" val="3277798892"/>
                  </a:ext>
                </a:extLst>
              </a:tr>
              <a:tr h="4584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Общее количество административных наказаний, наложенных по итогам проверок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1" marR="628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674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1" marR="628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1060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1" marR="628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-36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1" marR="62861" marT="0" marB="0" anchor="ctr"/>
                </a:tc>
                <a:extLst>
                  <a:ext uri="{0D108BD9-81ED-4DB2-BD59-A6C34878D82A}">
                    <a16:rowId xmlns:a16="http://schemas.microsoft.com/office/drawing/2014/main" val="1726891737"/>
                  </a:ext>
                </a:extLst>
              </a:tr>
              <a:tr h="2771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предупреждение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1" marR="628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214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1" marR="628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254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1" marR="628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-16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1" marR="62861" marT="0" marB="0" anchor="ctr"/>
                </a:tc>
                <a:extLst>
                  <a:ext uri="{0D108BD9-81ED-4DB2-BD59-A6C34878D82A}">
                    <a16:rowId xmlns:a16="http://schemas.microsoft.com/office/drawing/2014/main" val="3242555753"/>
                  </a:ext>
                </a:extLst>
              </a:tr>
              <a:tr h="5530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Наложено административных штрафных санкций (кол-во штрафов)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1" marR="628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456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1" marR="628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780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1" marR="628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-42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1" marR="62861" marT="0" marB="0" anchor="ctr"/>
                </a:tc>
                <a:extLst>
                  <a:ext uri="{0D108BD9-81ED-4DB2-BD59-A6C34878D82A}">
                    <a16:rowId xmlns:a16="http://schemas.microsoft.com/office/drawing/2014/main" val="3806832636"/>
                  </a:ext>
                </a:extLst>
              </a:tr>
              <a:tr h="4677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Общая сумма наложенных административных штрафов (тыс.руб)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1" marR="628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44620,8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1" marR="628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65016,1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1" marR="628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-31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1" marR="62861" marT="0" marB="0" anchor="ctr"/>
                </a:tc>
                <a:extLst>
                  <a:ext uri="{0D108BD9-81ED-4DB2-BD59-A6C34878D82A}">
                    <a16:rowId xmlns:a16="http://schemas.microsoft.com/office/drawing/2014/main" val="401152124"/>
                  </a:ext>
                </a:extLst>
              </a:tr>
              <a:tr h="5490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Общая сумма уплаченных (взысканных) административных штрафов (тыс. рублей)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1" marR="628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28492,7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1" marR="628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47573,7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1" marR="628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-40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1" marR="62861" marT="0" marB="0" anchor="ctr"/>
                </a:tc>
                <a:extLst>
                  <a:ext uri="{0D108BD9-81ED-4DB2-BD59-A6C34878D82A}">
                    <a16:rowId xmlns:a16="http://schemas.microsoft.com/office/drawing/2014/main" val="2929042808"/>
                  </a:ext>
                </a:extLst>
              </a:tr>
              <a:tr h="4382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административное приостановление деятельности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1" marR="628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4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1" marR="628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26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1" marR="628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-85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1" marR="62861" marT="0" marB="0" anchor="ctr"/>
                </a:tc>
                <a:extLst>
                  <a:ext uri="{0D108BD9-81ED-4DB2-BD59-A6C34878D82A}">
                    <a16:rowId xmlns:a16="http://schemas.microsoft.com/office/drawing/2014/main" val="4272181351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F90CBEB4-C438-48D1-9D56-E360E859DDD5}"/>
              </a:ext>
            </a:extLst>
          </p:cNvPr>
          <p:cNvSpPr txBox="1"/>
          <p:nvPr/>
        </p:nvSpPr>
        <p:spPr>
          <a:xfrm>
            <a:off x="1835696" y="968878"/>
            <a:ext cx="7145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 раскладе по функциям контрольно-надзорных мероприятий 3/3</a:t>
            </a:r>
            <a:endParaRPr lang="ru-RU" sz="1600" b="1" dirty="0">
              <a:solidFill>
                <a:prstClr val="black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751DD79-C756-4207-B445-8A5087687327}"/>
              </a:ext>
            </a:extLst>
          </p:cNvPr>
          <p:cNvSpPr txBox="1"/>
          <p:nvPr/>
        </p:nvSpPr>
        <p:spPr>
          <a:xfrm>
            <a:off x="2892131" y="281865"/>
            <a:ext cx="60887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1F497D"/>
                </a:solidFill>
              </a:rPr>
              <a:t>Уральское управление Ростехнадзора</a:t>
            </a: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CC096012-C149-45F5-AC08-9C18CCD787C9}"/>
              </a:ext>
            </a:extLst>
          </p:cNvPr>
          <p:cNvCxnSpPr/>
          <p:nvPr/>
        </p:nvCxnSpPr>
        <p:spPr>
          <a:xfrm>
            <a:off x="3059832" y="834971"/>
            <a:ext cx="5753309" cy="0"/>
          </a:xfrm>
          <a:prstGeom prst="line">
            <a:avLst/>
          </a:prstGeom>
          <a:ln w="15875">
            <a:solidFill>
              <a:schemeClr val="tx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8339CE17-4425-4CF8-856B-7CE5CF86CC46}"/>
              </a:ext>
            </a:extLst>
          </p:cNvPr>
          <p:cNvSpPr txBox="1"/>
          <p:nvPr/>
        </p:nvSpPr>
        <p:spPr>
          <a:xfrm>
            <a:off x="5345871" y="6351161"/>
            <a:ext cx="3633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1F497D"/>
                </a:solidFill>
              </a:rPr>
              <a:t>Уральское управление, 26.05.2021</a:t>
            </a:r>
          </a:p>
        </p:txBody>
      </p:sp>
    </p:spTree>
    <p:extLst>
      <p:ext uri="{BB962C8B-B14F-4D97-AF65-F5344CB8AC3E}">
        <p14:creationId xmlns:p14="http://schemas.microsoft.com/office/powerpoint/2010/main" val="37802956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&amp;Fcy;&amp;iecy;&amp;dcy;&amp;iecy;&amp;rcy;&amp;acy;&amp;lcy;&amp;softcy;&amp;ncy;&amp;acy;&amp;yacy; &amp;scy;&amp;lcy;&amp;ucy;&amp;zhcy;&amp;bcy;&amp;acy; &amp;pcy;&amp;ocy; &amp;ecy;&amp;kcy;&amp;ocy;&amp;lcy;&amp;ocy;&amp;gcy;&amp;icy;&amp;chcy;&amp;iecy;&amp;scy;&amp;kcy;&amp;ocy;&amp;mcy;&amp;ucy;, &amp;tcy;&amp;iecy;&amp;khcy;&amp;ncy;&amp;ocy;&amp;lcy;&amp;ocy;&amp;gcy;&amp;icy;&amp;chcy;&amp;iecy;&amp;scy;&amp;kcy;&amp;ocy;&amp;mcy;&amp;ucy; &amp;icy; &amp;acy;&amp;tcy;&amp;ocy;&amp;mcy;&amp;ncy;&amp;ocy;&amp;mcy;&amp;ucy; &amp;ncy;&amp;acy;&amp;dcy;&amp;zcy;&amp;ocy;&amp;rcy;&amp;ucy; &amp;Rcy;&amp;Ocy;&amp;Scy;&amp;Tcy;&amp;IEcy;&amp;KHcy;&amp;Ncy;&amp;Acy;&amp;Dcy;&amp;Zcy;&amp;Ocy;&amp;R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20" y="143931"/>
            <a:ext cx="1223102" cy="1433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19872" y="980727"/>
            <a:ext cx="50405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prstClr val="black"/>
                </a:solidFill>
              </a:rPr>
              <a:t>Энергетическая безопасность 1/2</a:t>
            </a: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433636" y="6276086"/>
            <a:ext cx="8417604" cy="7020"/>
          </a:xfrm>
          <a:prstGeom prst="line">
            <a:avLst/>
          </a:prstGeom>
          <a:ln w="15875">
            <a:solidFill>
              <a:schemeClr val="tx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95536" y="6283106"/>
            <a:ext cx="7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Blip>
                <a:blip r:embed="rId3"/>
              </a:buBlip>
            </a:pPr>
            <a:r>
              <a:rPr lang="ru-RU" b="1" dirty="0">
                <a:solidFill>
                  <a:prstClr val="black"/>
                </a:solidFill>
              </a:rPr>
              <a:t>12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734F8DD6-5F1E-4BE8-AED6-8AD8F14E39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0606744"/>
              </p:ext>
            </p:extLst>
          </p:nvPr>
        </p:nvGraphicFramePr>
        <p:xfrm>
          <a:off x="2707033" y="1479075"/>
          <a:ext cx="3847858" cy="4732139"/>
        </p:xfrm>
        <a:graphic>
          <a:graphicData uri="http://schemas.openxmlformats.org/drawingml/2006/table">
            <a:tbl>
              <a:tblPr firstRow="1" firstCol="1" bandRow="1">
                <a:tableStyleId>{0505E3EF-67EA-436B-97B2-0124C06EBD24}</a:tableStyleId>
              </a:tblPr>
              <a:tblGrid>
                <a:gridCol w="2022886">
                  <a:extLst>
                    <a:ext uri="{9D8B030D-6E8A-4147-A177-3AD203B41FA5}">
                      <a16:colId xmlns:a16="http://schemas.microsoft.com/office/drawing/2014/main" val="2053260058"/>
                    </a:ext>
                  </a:extLst>
                </a:gridCol>
                <a:gridCol w="608324">
                  <a:extLst>
                    <a:ext uri="{9D8B030D-6E8A-4147-A177-3AD203B41FA5}">
                      <a16:colId xmlns:a16="http://schemas.microsoft.com/office/drawing/2014/main" val="1724585593"/>
                    </a:ext>
                  </a:extLst>
                </a:gridCol>
                <a:gridCol w="608324">
                  <a:extLst>
                    <a:ext uri="{9D8B030D-6E8A-4147-A177-3AD203B41FA5}">
                      <a16:colId xmlns:a16="http://schemas.microsoft.com/office/drawing/2014/main" val="3443908"/>
                    </a:ext>
                  </a:extLst>
                </a:gridCol>
                <a:gridCol w="608324">
                  <a:extLst>
                    <a:ext uri="{9D8B030D-6E8A-4147-A177-3AD203B41FA5}">
                      <a16:colId xmlns:a16="http://schemas.microsoft.com/office/drawing/2014/main" val="3463899602"/>
                    </a:ext>
                  </a:extLst>
                </a:gridCol>
              </a:tblGrid>
              <a:tr h="205854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dirty="0">
                          <a:effectLst/>
                        </a:rPr>
                        <a:t>Показатель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531" marR="93531" marT="46765" marB="46765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Энергетическая безопасность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531" marR="93531" marT="46765" marB="46765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0696743"/>
                  </a:ext>
                </a:extLst>
              </a:tr>
              <a:tr h="3735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2020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03" marR="379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2019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03" marR="379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+/-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%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03" marR="37903" marT="0" marB="0" anchor="ctr"/>
                </a:tc>
                <a:extLst>
                  <a:ext uri="{0D108BD9-81ED-4DB2-BD59-A6C34878D82A}">
                    <a16:rowId xmlns:a16="http://schemas.microsoft.com/office/drawing/2014/main" val="3329120984"/>
                  </a:ext>
                </a:extLst>
              </a:tr>
              <a:tr h="4796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Общее количество проверок, проведенных в отношении юридических лиц, индивидуальных предпринимателей (П+ВП+ПН)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03" marR="379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1734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03" marR="379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2710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03" marR="379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-36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03" marR="37903" marT="0" marB="0" anchor="ctr"/>
                </a:tc>
                <a:extLst>
                  <a:ext uri="{0D108BD9-81ED-4DB2-BD59-A6C34878D82A}">
                    <a16:rowId xmlns:a16="http://schemas.microsoft.com/office/drawing/2014/main" val="1469900232"/>
                  </a:ext>
                </a:extLst>
              </a:tr>
              <a:tr h="1288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плановые 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03" marR="379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0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03" marR="379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0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03" marR="379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0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03" marR="37903" marT="0" marB="0" anchor="ctr"/>
                </a:tc>
                <a:extLst>
                  <a:ext uri="{0D108BD9-81ED-4DB2-BD59-A6C34878D82A}">
                    <a16:rowId xmlns:a16="http://schemas.microsoft.com/office/drawing/2014/main" val="2360942284"/>
                  </a:ext>
                </a:extLst>
              </a:tr>
              <a:tr h="1554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внеплановые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03" marR="379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1734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03" marR="379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2710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03" marR="379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-36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03" marR="37903" marT="0" marB="0" anchor="ctr"/>
                </a:tc>
                <a:extLst>
                  <a:ext uri="{0D108BD9-81ED-4DB2-BD59-A6C34878D82A}">
                    <a16:rowId xmlns:a16="http://schemas.microsoft.com/office/drawing/2014/main" val="2434028976"/>
                  </a:ext>
                </a:extLst>
              </a:tr>
              <a:tr h="3691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dirty="0">
                          <a:effectLst/>
                        </a:rPr>
                        <a:t>по контролю за исполнением предписаний, выданных по результатам проведенной ранее проверки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03" marR="379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66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03" marR="379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469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03" marR="379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-86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03" marR="37903" marT="0" marB="0" anchor="ctr"/>
                </a:tc>
                <a:extLst>
                  <a:ext uri="{0D108BD9-81ED-4DB2-BD59-A6C34878D82A}">
                    <a16:rowId xmlns:a16="http://schemas.microsoft.com/office/drawing/2014/main" val="2687425787"/>
                  </a:ext>
                </a:extLst>
              </a:tr>
              <a:tr h="9965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dirty="0">
                          <a:effectLst/>
                        </a:rPr>
                        <a:t>по обращениям и заявлениям граждан, в том числе индивидуальных предпринимателей, юридических лиц, информации от органов государственной власти (должностных лиц федеральных органов исполнительной власти в области промышленной безопасности), органов местного самоуправления, из средств массовой информации об указанных фактах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03" marR="379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5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03" marR="379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26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03" marR="379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-81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03" marR="37903" marT="0" marB="0" anchor="ctr"/>
                </a:tc>
                <a:extLst>
                  <a:ext uri="{0D108BD9-81ED-4DB2-BD59-A6C34878D82A}">
                    <a16:rowId xmlns:a16="http://schemas.microsoft.com/office/drawing/2014/main" val="1745415435"/>
                  </a:ext>
                </a:extLst>
              </a:tr>
              <a:tr h="7455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на основании приказов (распоряжений) руководителя органа государственного контроля (надзора), изданного в соответствии с поручениями Президента Российской Федерации, Правительства Российской Федерации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03" marR="379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97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03" marR="379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126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03" marR="379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-23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03" marR="37903" marT="0" marB="0" anchor="ctr"/>
                </a:tc>
                <a:extLst>
                  <a:ext uri="{0D108BD9-81ED-4DB2-BD59-A6C34878D82A}">
                    <a16:rowId xmlns:a16="http://schemas.microsoft.com/office/drawing/2014/main" val="3704838743"/>
                  </a:ext>
                </a:extLst>
              </a:tr>
              <a:tr h="4946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на основании приказов (распоряжений) руководителя органа государственного контроля (надзора), изданного в соответствии с требованием органов прокуратуры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03" marR="379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0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03" marR="379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0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03" marR="379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0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03" marR="37903" marT="0" marB="0" anchor="ctr"/>
                </a:tc>
                <a:extLst>
                  <a:ext uri="{0D108BD9-81ED-4DB2-BD59-A6C34878D82A}">
                    <a16:rowId xmlns:a16="http://schemas.microsoft.com/office/drawing/2014/main" val="795279704"/>
                  </a:ext>
                </a:extLst>
              </a:tr>
              <a:tr h="2850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Проверки муниципальных образований 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03" marR="379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166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03" marR="379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dirty="0">
                          <a:effectLst/>
                        </a:rPr>
                        <a:t>179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03" marR="379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-7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03" marR="37903" marT="0" marB="0" anchor="ctr"/>
                </a:tc>
                <a:extLst>
                  <a:ext uri="{0D108BD9-81ED-4DB2-BD59-A6C34878D82A}">
                    <a16:rowId xmlns:a16="http://schemas.microsoft.com/office/drawing/2014/main" val="2841672481"/>
                  </a:ext>
                </a:extLst>
              </a:tr>
              <a:tr h="4946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dirty="0">
                          <a:effectLst/>
                        </a:rPr>
                        <a:t>Количество мероприятий по контролю, инициированных обращением заявителя, который выступает в качестве объекта контроля (надзора) (ИНЫЕ ОСНОВАНИЯ)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03" marR="379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1400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03" marR="379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1910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03" marR="379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dirty="0">
                          <a:effectLst/>
                        </a:rPr>
                        <a:t>-27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03" marR="37903" marT="0" marB="0" anchor="ctr"/>
                </a:tc>
                <a:extLst>
                  <a:ext uri="{0D108BD9-81ED-4DB2-BD59-A6C34878D82A}">
                    <a16:rowId xmlns:a16="http://schemas.microsoft.com/office/drawing/2014/main" val="547090545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EEA4A33E-6FEF-4259-BB4E-F346FFB61BEE}"/>
              </a:ext>
            </a:extLst>
          </p:cNvPr>
          <p:cNvSpPr txBox="1"/>
          <p:nvPr/>
        </p:nvSpPr>
        <p:spPr>
          <a:xfrm>
            <a:off x="2892131" y="281865"/>
            <a:ext cx="60887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1F497D"/>
                </a:solidFill>
              </a:rPr>
              <a:t>Уральское управление Ростехнадзора</a:t>
            </a: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918B13D0-ABCF-47F8-8253-416DCD22DC53}"/>
              </a:ext>
            </a:extLst>
          </p:cNvPr>
          <p:cNvCxnSpPr/>
          <p:nvPr/>
        </p:nvCxnSpPr>
        <p:spPr>
          <a:xfrm>
            <a:off x="3059832" y="834971"/>
            <a:ext cx="5753309" cy="0"/>
          </a:xfrm>
          <a:prstGeom prst="line">
            <a:avLst/>
          </a:prstGeom>
          <a:ln w="15875">
            <a:solidFill>
              <a:schemeClr val="tx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4C8F04CA-3BC9-449A-B441-0784883BDF51}"/>
              </a:ext>
            </a:extLst>
          </p:cNvPr>
          <p:cNvSpPr txBox="1"/>
          <p:nvPr/>
        </p:nvSpPr>
        <p:spPr>
          <a:xfrm>
            <a:off x="5345871" y="6351161"/>
            <a:ext cx="3633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1F497D"/>
                </a:solidFill>
              </a:rPr>
              <a:t>Уральское управление, 26.05.2021</a:t>
            </a:r>
          </a:p>
        </p:txBody>
      </p:sp>
    </p:spTree>
    <p:extLst>
      <p:ext uri="{BB962C8B-B14F-4D97-AF65-F5344CB8AC3E}">
        <p14:creationId xmlns:p14="http://schemas.microsoft.com/office/powerpoint/2010/main" val="15697150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&amp;Fcy;&amp;iecy;&amp;dcy;&amp;iecy;&amp;rcy;&amp;acy;&amp;lcy;&amp;softcy;&amp;ncy;&amp;acy;&amp;yacy; &amp;scy;&amp;lcy;&amp;ucy;&amp;zhcy;&amp;bcy;&amp;acy; &amp;pcy;&amp;ocy; &amp;ecy;&amp;kcy;&amp;ocy;&amp;lcy;&amp;ocy;&amp;gcy;&amp;icy;&amp;chcy;&amp;iecy;&amp;scy;&amp;kcy;&amp;ocy;&amp;mcy;&amp;ucy;, &amp;tcy;&amp;iecy;&amp;khcy;&amp;ncy;&amp;ocy;&amp;lcy;&amp;ocy;&amp;gcy;&amp;icy;&amp;chcy;&amp;iecy;&amp;scy;&amp;kcy;&amp;ocy;&amp;mcy;&amp;ucy; &amp;icy; &amp;acy;&amp;tcy;&amp;ocy;&amp;mcy;&amp;ncy;&amp;ocy;&amp;mcy;&amp;ucy; &amp;ncy;&amp;acy;&amp;dcy;&amp;zcy;&amp;ocy;&amp;rcy;&amp;ucy; &amp;Rcy;&amp;Ocy;&amp;Scy;&amp;Tcy;&amp;IEcy;&amp;KHcy;&amp;Ncy;&amp;Acy;&amp;Dcy;&amp;Zcy;&amp;Ocy;&amp;R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20" y="143931"/>
            <a:ext cx="1223102" cy="1433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067944" y="980727"/>
            <a:ext cx="38090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prstClr val="black"/>
                </a:solidFill>
              </a:rPr>
              <a:t>Энергетическая безопасность 2/2</a:t>
            </a: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433636" y="6276086"/>
            <a:ext cx="8417604" cy="7020"/>
          </a:xfrm>
          <a:prstGeom prst="line">
            <a:avLst/>
          </a:prstGeom>
          <a:ln w="15875">
            <a:solidFill>
              <a:schemeClr val="tx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95536" y="6283106"/>
            <a:ext cx="7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Blip>
                <a:blip r:embed="rId3"/>
              </a:buBlip>
            </a:pPr>
            <a:r>
              <a:rPr lang="ru-RU" b="1" dirty="0">
                <a:solidFill>
                  <a:prstClr val="black"/>
                </a:solidFill>
              </a:rPr>
              <a:t>13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538AC9EF-5E32-4D0F-BB28-43B32529D4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7257430"/>
              </p:ext>
            </p:extLst>
          </p:nvPr>
        </p:nvGraphicFramePr>
        <p:xfrm>
          <a:off x="2483172" y="1564016"/>
          <a:ext cx="4177656" cy="4644015"/>
        </p:xfrm>
        <a:graphic>
          <a:graphicData uri="http://schemas.openxmlformats.org/drawingml/2006/table">
            <a:tbl>
              <a:tblPr firstRow="1" firstCol="1" bandRow="1">
                <a:tableStyleId>{0505E3EF-67EA-436B-97B2-0124C06EBD24}</a:tableStyleId>
              </a:tblPr>
              <a:tblGrid>
                <a:gridCol w="2196267">
                  <a:extLst>
                    <a:ext uri="{9D8B030D-6E8A-4147-A177-3AD203B41FA5}">
                      <a16:colId xmlns:a16="http://schemas.microsoft.com/office/drawing/2014/main" val="1408182210"/>
                    </a:ext>
                  </a:extLst>
                </a:gridCol>
                <a:gridCol w="660463">
                  <a:extLst>
                    <a:ext uri="{9D8B030D-6E8A-4147-A177-3AD203B41FA5}">
                      <a16:colId xmlns:a16="http://schemas.microsoft.com/office/drawing/2014/main" val="878337855"/>
                    </a:ext>
                  </a:extLst>
                </a:gridCol>
                <a:gridCol w="660463">
                  <a:extLst>
                    <a:ext uri="{9D8B030D-6E8A-4147-A177-3AD203B41FA5}">
                      <a16:colId xmlns:a16="http://schemas.microsoft.com/office/drawing/2014/main" val="3918103366"/>
                    </a:ext>
                  </a:extLst>
                </a:gridCol>
                <a:gridCol w="660463">
                  <a:extLst>
                    <a:ext uri="{9D8B030D-6E8A-4147-A177-3AD203B41FA5}">
                      <a16:colId xmlns:a16="http://schemas.microsoft.com/office/drawing/2014/main" val="921320927"/>
                    </a:ext>
                  </a:extLst>
                </a:gridCol>
              </a:tblGrid>
              <a:tr h="4184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</a:rPr>
                        <a:t>Количество проверок, по итогам проведения которых выявлены правонарушения (выданы предписания) 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73" marR="424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</a:rPr>
                        <a:t>195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73" marR="424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340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73" marR="424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-43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73" marR="42473" marT="0" marB="0" anchor="ctr"/>
                </a:tc>
                <a:extLst>
                  <a:ext uri="{0D108BD9-81ED-4DB2-BD59-A6C34878D82A}">
                    <a16:rowId xmlns:a16="http://schemas.microsoft.com/office/drawing/2014/main" val="2437980612"/>
                  </a:ext>
                </a:extLst>
              </a:tr>
              <a:tr h="2286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Процент  результативных  проверок   %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73" marR="424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11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73" marR="424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13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73" marR="424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-10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73" marR="42473" marT="0" marB="0" anchor="ctr"/>
                </a:tc>
                <a:extLst>
                  <a:ext uri="{0D108BD9-81ED-4DB2-BD59-A6C34878D82A}">
                    <a16:rowId xmlns:a16="http://schemas.microsoft.com/office/drawing/2014/main" val="1177224969"/>
                  </a:ext>
                </a:extLst>
              </a:tr>
              <a:tr h="4184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Количество проверок, по итогам которых по фактам нарушений возбуждены административные дела 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73" marR="424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171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73" marR="424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340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73" marR="424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-50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73" marR="42473" marT="0" marB="0" anchor="ctr"/>
                </a:tc>
                <a:extLst>
                  <a:ext uri="{0D108BD9-81ED-4DB2-BD59-A6C34878D82A}">
                    <a16:rowId xmlns:a16="http://schemas.microsoft.com/office/drawing/2014/main" val="1368446240"/>
                  </a:ext>
                </a:extLst>
              </a:tr>
              <a:tr h="2789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Коэффициент привлечения  к административной ответственности %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73" marR="424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88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73" marR="424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100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73" marR="424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-12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73" marR="42473" marT="0" marB="0" anchor="ctr"/>
                </a:tc>
                <a:extLst>
                  <a:ext uri="{0D108BD9-81ED-4DB2-BD59-A6C34878D82A}">
                    <a16:rowId xmlns:a16="http://schemas.microsoft.com/office/drawing/2014/main" val="3776104670"/>
                  </a:ext>
                </a:extLst>
              </a:tr>
              <a:tr h="1797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Выявлено правонарушений (нарушений)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73" marR="424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6426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73" marR="424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20712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73" marR="424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-69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73" marR="42473" marT="0" marB="0" anchor="ctr"/>
                </a:tc>
                <a:extLst>
                  <a:ext uri="{0D108BD9-81ED-4DB2-BD59-A6C34878D82A}">
                    <a16:rowId xmlns:a16="http://schemas.microsoft.com/office/drawing/2014/main" val="2761730197"/>
                  </a:ext>
                </a:extLst>
              </a:tr>
              <a:tr h="2178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Количество нарушений на 1 предписание 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73" marR="424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38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73" marR="424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61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73" marR="424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-38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73" marR="42473" marT="0" marB="0" anchor="ctr"/>
                </a:tc>
                <a:extLst>
                  <a:ext uri="{0D108BD9-81ED-4DB2-BD59-A6C34878D82A}">
                    <a16:rowId xmlns:a16="http://schemas.microsoft.com/office/drawing/2014/main" val="1544930352"/>
                  </a:ext>
                </a:extLst>
              </a:tr>
              <a:tr h="2178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Количество инспекторов 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73" marR="424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60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73" marR="424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73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73" marR="424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-18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73" marR="42473" marT="0" marB="0" anchor="ctr"/>
                </a:tc>
                <a:extLst>
                  <a:ext uri="{0D108BD9-81ED-4DB2-BD59-A6C34878D82A}">
                    <a16:rowId xmlns:a16="http://schemas.microsoft.com/office/drawing/2014/main" val="519663666"/>
                  </a:ext>
                </a:extLst>
              </a:tr>
              <a:tr h="2178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Количество  проверок на 1 инспектора 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73" marR="424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29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73" marR="424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37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73" marR="424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-22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73" marR="42473" marT="0" marB="0" anchor="ctr"/>
                </a:tc>
                <a:extLst>
                  <a:ext uri="{0D108BD9-81ED-4DB2-BD59-A6C34878D82A}">
                    <a16:rowId xmlns:a16="http://schemas.microsoft.com/office/drawing/2014/main" val="1169249181"/>
                  </a:ext>
                </a:extLst>
              </a:tr>
              <a:tr h="3704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dirty="0">
                          <a:effectLst/>
                        </a:rPr>
                        <a:t>Количество выданных предписаний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dirty="0">
                          <a:effectLst/>
                        </a:rPr>
                        <a:t>на 1 инспектора в год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73" marR="424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3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73" marR="424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5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73" marR="424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-30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73" marR="42473" marT="0" marB="0" anchor="ctr"/>
                </a:tc>
                <a:extLst>
                  <a:ext uri="{0D108BD9-81ED-4DB2-BD59-A6C34878D82A}">
                    <a16:rowId xmlns:a16="http://schemas.microsoft.com/office/drawing/2014/main" val="1759961818"/>
                  </a:ext>
                </a:extLst>
              </a:tr>
              <a:tr h="3704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Количество выявленных нарушений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на 1 инспектора в год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73" marR="424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107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73" marR="424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284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73" marR="424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-62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73" marR="42473" marT="0" marB="0" anchor="ctr"/>
                </a:tc>
                <a:extLst>
                  <a:ext uri="{0D108BD9-81ED-4DB2-BD59-A6C34878D82A}">
                    <a16:rowId xmlns:a16="http://schemas.microsoft.com/office/drawing/2014/main" val="397130932"/>
                  </a:ext>
                </a:extLst>
              </a:tr>
              <a:tr h="2876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Общее количество административных наказаний, наложенных по итогам проверок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73" marR="424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268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73" marR="424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498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73" marR="424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-46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73" marR="42473" marT="0" marB="0" anchor="ctr"/>
                </a:tc>
                <a:extLst>
                  <a:ext uri="{0D108BD9-81ED-4DB2-BD59-A6C34878D82A}">
                    <a16:rowId xmlns:a16="http://schemas.microsoft.com/office/drawing/2014/main" val="2394093412"/>
                  </a:ext>
                </a:extLst>
              </a:tr>
              <a:tr h="1738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предупреждение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73" marR="424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14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73" marR="424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46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73" marR="424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-70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73" marR="42473" marT="0" marB="0" anchor="ctr"/>
                </a:tc>
                <a:extLst>
                  <a:ext uri="{0D108BD9-81ED-4DB2-BD59-A6C34878D82A}">
                    <a16:rowId xmlns:a16="http://schemas.microsoft.com/office/drawing/2014/main" val="2692721081"/>
                  </a:ext>
                </a:extLst>
              </a:tr>
              <a:tr h="3469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Наложено административных штрафных санкций (кол-во штрафов)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73" marR="424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253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73" marR="424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452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73" marR="424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-44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73" marR="42473" marT="0" marB="0" anchor="ctr"/>
                </a:tc>
                <a:extLst>
                  <a:ext uri="{0D108BD9-81ED-4DB2-BD59-A6C34878D82A}">
                    <a16:rowId xmlns:a16="http://schemas.microsoft.com/office/drawing/2014/main" val="176357591"/>
                  </a:ext>
                </a:extLst>
              </a:tr>
              <a:tr h="2934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Общая сумма наложенных административных штрафов (тыс.руб)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73" marR="424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2209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73" marR="424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6033,8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73" marR="424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-63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73" marR="42473" marT="0" marB="0" anchor="ctr"/>
                </a:tc>
                <a:extLst>
                  <a:ext uri="{0D108BD9-81ED-4DB2-BD59-A6C34878D82A}">
                    <a16:rowId xmlns:a16="http://schemas.microsoft.com/office/drawing/2014/main" val="2054165557"/>
                  </a:ext>
                </a:extLst>
              </a:tr>
              <a:tr h="3444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Общая сумма уплаченных (взысканных) административных штрафов (тыс. рублей)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73" marR="424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1401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73" marR="424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4496,1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73" marR="424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-69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73" marR="42473" marT="0" marB="0" anchor="ctr"/>
                </a:tc>
                <a:extLst>
                  <a:ext uri="{0D108BD9-81ED-4DB2-BD59-A6C34878D82A}">
                    <a16:rowId xmlns:a16="http://schemas.microsoft.com/office/drawing/2014/main" val="1146098845"/>
                  </a:ext>
                </a:extLst>
              </a:tr>
              <a:tr h="2789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</a:rPr>
                        <a:t>административное приостановление деятельности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73" marR="424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1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73" marR="424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0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73" marR="424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</a:rPr>
                        <a:t>+100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73" marR="42473" marT="0" marB="0" anchor="ctr"/>
                </a:tc>
                <a:extLst>
                  <a:ext uri="{0D108BD9-81ED-4DB2-BD59-A6C34878D82A}">
                    <a16:rowId xmlns:a16="http://schemas.microsoft.com/office/drawing/2014/main" val="3199199157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1658071E-87B3-4761-8815-C70335463C89}"/>
              </a:ext>
            </a:extLst>
          </p:cNvPr>
          <p:cNvSpPr txBox="1"/>
          <p:nvPr/>
        </p:nvSpPr>
        <p:spPr>
          <a:xfrm>
            <a:off x="2892131" y="281865"/>
            <a:ext cx="60887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1F497D"/>
                </a:solidFill>
              </a:rPr>
              <a:t>Уральское управление Ростехнадзора</a:t>
            </a: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8DF3708C-9222-48F6-AD89-F645C10A0030}"/>
              </a:ext>
            </a:extLst>
          </p:cNvPr>
          <p:cNvCxnSpPr/>
          <p:nvPr/>
        </p:nvCxnSpPr>
        <p:spPr>
          <a:xfrm>
            <a:off x="3059832" y="834971"/>
            <a:ext cx="5753309" cy="0"/>
          </a:xfrm>
          <a:prstGeom prst="line">
            <a:avLst/>
          </a:prstGeom>
          <a:ln w="15875">
            <a:solidFill>
              <a:schemeClr val="tx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C8917C16-6B50-4BC4-8CC5-BC60FC58B3B0}"/>
              </a:ext>
            </a:extLst>
          </p:cNvPr>
          <p:cNvSpPr txBox="1"/>
          <p:nvPr/>
        </p:nvSpPr>
        <p:spPr>
          <a:xfrm>
            <a:off x="5345871" y="6351161"/>
            <a:ext cx="3633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1F497D"/>
                </a:solidFill>
              </a:rPr>
              <a:t>Уральское управление, 26.05.2021</a:t>
            </a:r>
          </a:p>
        </p:txBody>
      </p:sp>
    </p:spTree>
    <p:extLst>
      <p:ext uri="{BB962C8B-B14F-4D97-AF65-F5344CB8AC3E}">
        <p14:creationId xmlns:p14="http://schemas.microsoft.com/office/powerpoint/2010/main" val="5920924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&amp;Fcy;&amp;iecy;&amp;dcy;&amp;iecy;&amp;rcy;&amp;acy;&amp;lcy;&amp;softcy;&amp;ncy;&amp;acy;&amp;yacy; &amp;scy;&amp;lcy;&amp;ucy;&amp;zhcy;&amp;bcy;&amp;acy; &amp;pcy;&amp;ocy; &amp;ecy;&amp;kcy;&amp;ocy;&amp;lcy;&amp;ocy;&amp;gcy;&amp;icy;&amp;chcy;&amp;iecy;&amp;scy;&amp;kcy;&amp;ocy;&amp;mcy;&amp;ucy;, &amp;tcy;&amp;iecy;&amp;khcy;&amp;ncy;&amp;ocy;&amp;lcy;&amp;ocy;&amp;gcy;&amp;icy;&amp;chcy;&amp;iecy;&amp;scy;&amp;kcy;&amp;ocy;&amp;mcy;&amp;ucy; &amp;icy; &amp;acy;&amp;tcy;&amp;ocy;&amp;mcy;&amp;ncy;&amp;ocy;&amp;mcy;&amp;ucy; &amp;ncy;&amp;acy;&amp;dcy;&amp;zcy;&amp;ocy;&amp;rcy;&amp;ucy; &amp;Rcy;&amp;Ocy;&amp;Scy;&amp;Tcy;&amp;IEcy;&amp;KHcy;&amp;Ncy;&amp;Acy;&amp;Dcy;&amp;Zcy;&amp;Ocy;&amp;R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20" y="143931"/>
            <a:ext cx="1223102" cy="1433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59831" y="980727"/>
            <a:ext cx="57533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prstClr val="black"/>
                </a:solidFill>
              </a:rPr>
              <a:t>Безопасность гидротехнических сооружений на объектах промышленности и энергетики 1/2</a:t>
            </a: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433636" y="6276086"/>
            <a:ext cx="8417604" cy="7020"/>
          </a:xfrm>
          <a:prstGeom prst="line">
            <a:avLst/>
          </a:prstGeom>
          <a:ln w="15875">
            <a:solidFill>
              <a:schemeClr val="tx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95536" y="6283106"/>
            <a:ext cx="7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Blip>
                <a:blip r:embed="rId3"/>
              </a:buBlip>
            </a:pPr>
            <a:r>
              <a:rPr lang="ru-RU" b="1" dirty="0">
                <a:solidFill>
                  <a:prstClr val="black"/>
                </a:solidFill>
              </a:rPr>
              <a:t>14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135B2254-1385-47A6-8C46-46126B3902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1909521"/>
              </p:ext>
            </p:extLst>
          </p:nvPr>
        </p:nvGraphicFramePr>
        <p:xfrm>
          <a:off x="2664254" y="1632715"/>
          <a:ext cx="3815491" cy="4576157"/>
        </p:xfrm>
        <a:graphic>
          <a:graphicData uri="http://schemas.openxmlformats.org/drawingml/2006/table">
            <a:tbl>
              <a:tblPr firstRow="1" firstCol="1" bandRow="1">
                <a:tableStyleId>{0505E3EF-67EA-436B-97B2-0124C06EBD24}</a:tableStyleId>
              </a:tblPr>
              <a:tblGrid>
                <a:gridCol w="2269990">
                  <a:extLst>
                    <a:ext uri="{9D8B030D-6E8A-4147-A177-3AD203B41FA5}">
                      <a16:colId xmlns:a16="http://schemas.microsoft.com/office/drawing/2014/main" val="819767390"/>
                    </a:ext>
                  </a:extLst>
                </a:gridCol>
                <a:gridCol w="515167">
                  <a:extLst>
                    <a:ext uri="{9D8B030D-6E8A-4147-A177-3AD203B41FA5}">
                      <a16:colId xmlns:a16="http://schemas.microsoft.com/office/drawing/2014/main" val="1167932011"/>
                    </a:ext>
                  </a:extLst>
                </a:gridCol>
                <a:gridCol w="515167">
                  <a:extLst>
                    <a:ext uri="{9D8B030D-6E8A-4147-A177-3AD203B41FA5}">
                      <a16:colId xmlns:a16="http://schemas.microsoft.com/office/drawing/2014/main" val="4208480159"/>
                    </a:ext>
                  </a:extLst>
                </a:gridCol>
                <a:gridCol w="515167">
                  <a:extLst>
                    <a:ext uri="{9D8B030D-6E8A-4147-A177-3AD203B41FA5}">
                      <a16:colId xmlns:a16="http://schemas.microsoft.com/office/drawing/2014/main" val="1335964545"/>
                    </a:ext>
                  </a:extLst>
                </a:gridCol>
              </a:tblGrid>
              <a:tr h="324759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 dirty="0">
                          <a:effectLst/>
                        </a:rPr>
                        <a:t>Показатель</a:t>
                      </a:r>
                      <a:endParaRPr lang="ru-RU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58" marR="36058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>
                          <a:effectLst/>
                        </a:rPr>
                        <a:t>Безопасности гидротехнических сооружений на объектах промышленности и энергетики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58" marR="3605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360480"/>
                  </a:ext>
                </a:extLst>
              </a:tr>
              <a:tr h="2809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>
                          <a:effectLst/>
                        </a:rPr>
                        <a:t>2020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58" marR="360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>
                          <a:effectLst/>
                        </a:rPr>
                        <a:t>2019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58" marR="360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>
                          <a:effectLst/>
                        </a:rPr>
                        <a:t>+/-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>
                          <a:effectLst/>
                        </a:rPr>
                        <a:t>%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58" marR="36058" marT="0" marB="0" anchor="ctr"/>
                </a:tc>
                <a:extLst>
                  <a:ext uri="{0D108BD9-81ED-4DB2-BD59-A6C34878D82A}">
                    <a16:rowId xmlns:a16="http://schemas.microsoft.com/office/drawing/2014/main" val="219179815"/>
                  </a:ext>
                </a:extLst>
              </a:tr>
              <a:tr h="3268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>
                          <a:effectLst/>
                        </a:rPr>
                        <a:t>Общее количество проверок, проведенных в отношении юридических лиц, индивидуальных предпринимателей (П+ВП+ПН)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58" marR="360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>
                          <a:effectLst/>
                        </a:rPr>
                        <a:t>174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58" marR="360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>
                          <a:effectLst/>
                        </a:rPr>
                        <a:t>221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58" marR="360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>
                          <a:effectLst/>
                        </a:rPr>
                        <a:t>- 21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58" marR="36058" marT="0" marB="0" anchor="ctr"/>
                </a:tc>
                <a:extLst>
                  <a:ext uri="{0D108BD9-81ED-4DB2-BD59-A6C34878D82A}">
                    <a16:rowId xmlns:a16="http://schemas.microsoft.com/office/drawing/2014/main" val="1793883504"/>
                  </a:ext>
                </a:extLst>
              </a:tr>
              <a:tr h="1846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>
                          <a:effectLst/>
                        </a:rPr>
                        <a:t>плановые 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58" marR="360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>
                          <a:effectLst/>
                        </a:rPr>
                        <a:t>14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58" marR="360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>
                          <a:effectLst/>
                        </a:rPr>
                        <a:t>21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58" marR="360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>
                          <a:effectLst/>
                        </a:rPr>
                        <a:t>- 33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58" marR="36058" marT="0" marB="0" anchor="ctr"/>
                </a:tc>
                <a:extLst>
                  <a:ext uri="{0D108BD9-81ED-4DB2-BD59-A6C34878D82A}">
                    <a16:rowId xmlns:a16="http://schemas.microsoft.com/office/drawing/2014/main" val="2654961284"/>
                  </a:ext>
                </a:extLst>
              </a:tr>
              <a:tr h="1402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>
                          <a:effectLst/>
                        </a:rPr>
                        <a:t>внеплановые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58" marR="360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>
                          <a:effectLst/>
                        </a:rPr>
                        <a:t>138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58" marR="360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>
                          <a:effectLst/>
                        </a:rPr>
                        <a:t>179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58" marR="360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>
                          <a:effectLst/>
                        </a:rPr>
                        <a:t>- 23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58" marR="36058" marT="0" marB="0" anchor="ctr"/>
                </a:tc>
                <a:extLst>
                  <a:ext uri="{0D108BD9-81ED-4DB2-BD59-A6C34878D82A}">
                    <a16:rowId xmlns:a16="http://schemas.microsoft.com/office/drawing/2014/main" val="2589786502"/>
                  </a:ext>
                </a:extLst>
              </a:tr>
              <a:tr h="3247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>
                          <a:effectLst/>
                        </a:rPr>
                        <a:t>по контролю за исполнением предписаний, выданных по результатам проведенной ранее проверки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58" marR="360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>
                          <a:effectLst/>
                        </a:rPr>
                        <a:t>26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58" marR="360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>
                          <a:effectLst/>
                        </a:rPr>
                        <a:t>39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58" marR="360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>
                          <a:effectLst/>
                        </a:rPr>
                        <a:t>- 33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58" marR="36058" marT="0" marB="0" anchor="ctr"/>
                </a:tc>
                <a:extLst>
                  <a:ext uri="{0D108BD9-81ED-4DB2-BD59-A6C34878D82A}">
                    <a16:rowId xmlns:a16="http://schemas.microsoft.com/office/drawing/2014/main" val="3945184969"/>
                  </a:ext>
                </a:extLst>
              </a:tr>
              <a:tr h="8776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>
                          <a:effectLst/>
                        </a:rPr>
                        <a:t>по обращениям и заявлениям граждан, в том числе индивидуальных предпринимателей, юридических лиц, информации от органов государственной власти (должностных лиц федеральных органов исполнительной власти в области промышленной безопасности), органов местного самоуправления, из средств массовой информации об указанных фактах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58" marR="360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 dirty="0">
                          <a:effectLst/>
                        </a:rPr>
                        <a:t>0</a:t>
                      </a:r>
                      <a:endParaRPr lang="ru-RU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58" marR="360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>
                          <a:effectLst/>
                        </a:rPr>
                        <a:t>1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58" marR="360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>
                          <a:effectLst/>
                        </a:rPr>
                        <a:t>- 100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58" marR="36058" marT="0" marB="0" anchor="ctr"/>
                </a:tc>
                <a:extLst>
                  <a:ext uri="{0D108BD9-81ED-4DB2-BD59-A6C34878D82A}">
                    <a16:rowId xmlns:a16="http://schemas.microsoft.com/office/drawing/2014/main" val="1725157515"/>
                  </a:ext>
                </a:extLst>
              </a:tr>
              <a:tr h="6564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>
                          <a:effectLst/>
                        </a:rPr>
                        <a:t>на основании приказов (распоряжений) руководителя органа государственного контроля (надзора), изданного в соответствии с поручениями Президента Российской Федерации, Правительства Российской Федерации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58" marR="360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>
                          <a:effectLst/>
                        </a:rPr>
                        <a:t>0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58" marR="360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>
                          <a:effectLst/>
                        </a:rPr>
                        <a:t>2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58" marR="360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>
                          <a:effectLst/>
                        </a:rPr>
                        <a:t>- 100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58" marR="36058" marT="0" marB="0" anchor="ctr"/>
                </a:tc>
                <a:extLst>
                  <a:ext uri="{0D108BD9-81ED-4DB2-BD59-A6C34878D82A}">
                    <a16:rowId xmlns:a16="http://schemas.microsoft.com/office/drawing/2014/main" val="4021030716"/>
                  </a:ext>
                </a:extLst>
              </a:tr>
              <a:tr h="4353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>
                          <a:effectLst/>
                        </a:rPr>
                        <a:t>на основании приказов (распоряжений) руководителя органа государственного контроля (надзора), изданного в соответствии с требованием органов прокуратуры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58" marR="360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>
                          <a:effectLst/>
                        </a:rPr>
                        <a:t>0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58" marR="360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>
                          <a:effectLst/>
                        </a:rPr>
                        <a:t>0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58" marR="360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>
                          <a:effectLst/>
                        </a:rPr>
                        <a:t>0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58" marR="36058" marT="0" marB="0" anchor="ctr"/>
                </a:tc>
                <a:extLst>
                  <a:ext uri="{0D108BD9-81ED-4DB2-BD59-A6C34878D82A}">
                    <a16:rowId xmlns:a16="http://schemas.microsoft.com/office/drawing/2014/main" val="51501474"/>
                  </a:ext>
                </a:extLst>
              </a:tr>
              <a:tr h="3247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>
                          <a:effectLst/>
                        </a:rPr>
                        <a:t>Срыв графика декларирования безопасности ГТС на основании мотивированного представления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58" marR="360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>
                          <a:effectLst/>
                        </a:rPr>
                        <a:t>1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58" marR="360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>
                          <a:effectLst/>
                        </a:rPr>
                        <a:t>11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58" marR="360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>
                          <a:effectLst/>
                        </a:rPr>
                        <a:t>-91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58" marR="36058" marT="0" marB="0" anchor="ctr"/>
                </a:tc>
                <a:extLst>
                  <a:ext uri="{0D108BD9-81ED-4DB2-BD59-A6C34878D82A}">
                    <a16:rowId xmlns:a16="http://schemas.microsoft.com/office/drawing/2014/main" val="870209634"/>
                  </a:ext>
                </a:extLst>
              </a:tr>
              <a:tr h="4353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>
                          <a:effectLst/>
                        </a:rPr>
                        <a:t>Количество мероприятий по контролю, инициированных обращением заявителя, который выступает в качестве объекта контроля (надзора) (ИНЫЕ ОСНОВАНИЯ)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58" marR="360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>
                          <a:effectLst/>
                        </a:rPr>
                        <a:t>111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58" marR="360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>
                          <a:effectLst/>
                        </a:rPr>
                        <a:t>126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58" marR="360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>
                          <a:effectLst/>
                        </a:rPr>
                        <a:t>- 12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58" marR="36058" marT="0" marB="0" anchor="ctr"/>
                </a:tc>
                <a:extLst>
                  <a:ext uri="{0D108BD9-81ED-4DB2-BD59-A6C34878D82A}">
                    <a16:rowId xmlns:a16="http://schemas.microsoft.com/office/drawing/2014/main" val="1931777586"/>
                  </a:ext>
                </a:extLst>
              </a:tr>
              <a:tr h="2141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>
                          <a:effectLst/>
                        </a:rPr>
                        <a:t>Количество проверок постоянного государственного контроля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58" marR="360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>
                          <a:effectLst/>
                        </a:rPr>
                        <a:t>22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58" marR="360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>
                          <a:effectLst/>
                        </a:rPr>
                        <a:t>21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58" marR="360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 dirty="0">
                          <a:effectLst/>
                        </a:rPr>
                        <a:t>+5</a:t>
                      </a:r>
                      <a:endParaRPr lang="ru-RU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58" marR="36058" marT="0" marB="0" anchor="ctr"/>
                </a:tc>
                <a:extLst>
                  <a:ext uri="{0D108BD9-81ED-4DB2-BD59-A6C34878D82A}">
                    <a16:rowId xmlns:a16="http://schemas.microsoft.com/office/drawing/2014/main" val="2961836775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FC0D3BCB-C590-4D45-96ED-1B499DA442AA}"/>
              </a:ext>
            </a:extLst>
          </p:cNvPr>
          <p:cNvSpPr txBox="1"/>
          <p:nvPr/>
        </p:nvSpPr>
        <p:spPr>
          <a:xfrm>
            <a:off x="2892131" y="281865"/>
            <a:ext cx="60887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1F497D"/>
                </a:solidFill>
              </a:rPr>
              <a:t>Уральское управление Ростехнадзора</a:t>
            </a: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8B61BAC7-6C1C-4C90-A221-723C83B06B20}"/>
              </a:ext>
            </a:extLst>
          </p:cNvPr>
          <p:cNvCxnSpPr/>
          <p:nvPr/>
        </p:nvCxnSpPr>
        <p:spPr>
          <a:xfrm>
            <a:off x="3059832" y="834971"/>
            <a:ext cx="5753309" cy="0"/>
          </a:xfrm>
          <a:prstGeom prst="line">
            <a:avLst/>
          </a:prstGeom>
          <a:ln w="15875">
            <a:solidFill>
              <a:schemeClr val="tx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93A577BB-A231-4EBE-8406-D5D2C56C34D0}"/>
              </a:ext>
            </a:extLst>
          </p:cNvPr>
          <p:cNvSpPr txBox="1"/>
          <p:nvPr/>
        </p:nvSpPr>
        <p:spPr>
          <a:xfrm>
            <a:off x="5345871" y="6351161"/>
            <a:ext cx="3633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1F497D"/>
                </a:solidFill>
              </a:rPr>
              <a:t>Уральское управление, 26.05.2021</a:t>
            </a:r>
          </a:p>
        </p:txBody>
      </p:sp>
    </p:spTree>
    <p:extLst>
      <p:ext uri="{BB962C8B-B14F-4D97-AF65-F5344CB8AC3E}">
        <p14:creationId xmlns:p14="http://schemas.microsoft.com/office/powerpoint/2010/main" val="29132126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&amp;Fcy;&amp;iecy;&amp;dcy;&amp;iecy;&amp;rcy;&amp;acy;&amp;lcy;&amp;softcy;&amp;ncy;&amp;acy;&amp;yacy; &amp;scy;&amp;lcy;&amp;ucy;&amp;zhcy;&amp;bcy;&amp;acy; &amp;pcy;&amp;ocy; &amp;ecy;&amp;kcy;&amp;ocy;&amp;lcy;&amp;ocy;&amp;gcy;&amp;icy;&amp;chcy;&amp;iecy;&amp;scy;&amp;kcy;&amp;ocy;&amp;mcy;&amp;ucy;, &amp;tcy;&amp;iecy;&amp;khcy;&amp;ncy;&amp;ocy;&amp;lcy;&amp;ocy;&amp;gcy;&amp;icy;&amp;chcy;&amp;iecy;&amp;scy;&amp;kcy;&amp;ocy;&amp;mcy;&amp;ucy; &amp;icy; &amp;acy;&amp;tcy;&amp;ocy;&amp;mcy;&amp;ncy;&amp;ocy;&amp;mcy;&amp;ucy; &amp;ncy;&amp;acy;&amp;dcy;&amp;zcy;&amp;ocy;&amp;rcy;&amp;ucy; &amp;Rcy;&amp;Ocy;&amp;Scy;&amp;Tcy;&amp;IEcy;&amp;KHcy;&amp;Ncy;&amp;Acy;&amp;Dcy;&amp;Zcy;&amp;Ocy;&amp;R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20" y="143931"/>
            <a:ext cx="1223102" cy="1433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59831" y="980727"/>
            <a:ext cx="57533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prstClr val="black"/>
                </a:solidFill>
              </a:rPr>
              <a:t>Безопасность гидротехнических сооружений на объектах промышленности и энергетики 2/2</a:t>
            </a: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433636" y="6276086"/>
            <a:ext cx="8417604" cy="7020"/>
          </a:xfrm>
          <a:prstGeom prst="line">
            <a:avLst/>
          </a:prstGeom>
          <a:ln w="15875">
            <a:solidFill>
              <a:schemeClr val="tx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95536" y="6283106"/>
            <a:ext cx="7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Blip>
                <a:blip r:embed="rId3"/>
              </a:buBlip>
            </a:pPr>
            <a:r>
              <a:rPr lang="ru-RU" b="1" dirty="0">
                <a:solidFill>
                  <a:prstClr val="black"/>
                </a:solidFill>
              </a:rPr>
              <a:t>15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D0850DDD-778A-435A-8B2F-81A88BE4C8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1351125"/>
              </p:ext>
            </p:extLst>
          </p:nvPr>
        </p:nvGraphicFramePr>
        <p:xfrm>
          <a:off x="2576503" y="1670429"/>
          <a:ext cx="4131869" cy="4571629"/>
        </p:xfrm>
        <a:graphic>
          <a:graphicData uri="http://schemas.openxmlformats.org/drawingml/2006/table">
            <a:tbl>
              <a:tblPr firstRow="1" firstCol="1" bandRow="1">
                <a:tableStyleId>{0505E3EF-67EA-436B-97B2-0124C06EBD24}</a:tableStyleId>
              </a:tblPr>
              <a:tblGrid>
                <a:gridCol w="2172194">
                  <a:extLst>
                    <a:ext uri="{9D8B030D-6E8A-4147-A177-3AD203B41FA5}">
                      <a16:colId xmlns:a16="http://schemas.microsoft.com/office/drawing/2014/main" val="320370827"/>
                    </a:ext>
                  </a:extLst>
                </a:gridCol>
                <a:gridCol w="653225">
                  <a:extLst>
                    <a:ext uri="{9D8B030D-6E8A-4147-A177-3AD203B41FA5}">
                      <a16:colId xmlns:a16="http://schemas.microsoft.com/office/drawing/2014/main" val="1213755146"/>
                    </a:ext>
                  </a:extLst>
                </a:gridCol>
                <a:gridCol w="653225">
                  <a:extLst>
                    <a:ext uri="{9D8B030D-6E8A-4147-A177-3AD203B41FA5}">
                      <a16:colId xmlns:a16="http://schemas.microsoft.com/office/drawing/2014/main" val="4090005570"/>
                    </a:ext>
                  </a:extLst>
                </a:gridCol>
                <a:gridCol w="653225">
                  <a:extLst>
                    <a:ext uri="{9D8B030D-6E8A-4147-A177-3AD203B41FA5}">
                      <a16:colId xmlns:a16="http://schemas.microsoft.com/office/drawing/2014/main" val="2124766242"/>
                    </a:ext>
                  </a:extLst>
                </a:gridCol>
              </a:tblGrid>
              <a:tr h="4117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</a:rPr>
                        <a:t>Количество проверок, по итогам проведения которых выявлены правонарушения (выданы предписания) 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1" marR="45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26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1" marR="45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</a:rPr>
                        <a:t>48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1" marR="45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- 46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1" marR="45721" marT="0" marB="0" anchor="ctr"/>
                </a:tc>
                <a:extLst>
                  <a:ext uri="{0D108BD9-81ED-4DB2-BD59-A6C34878D82A}">
                    <a16:rowId xmlns:a16="http://schemas.microsoft.com/office/drawing/2014/main" val="3570956728"/>
                  </a:ext>
                </a:extLst>
              </a:tr>
              <a:tr h="2332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Процент  результативных  проверок  %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1" marR="45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15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1" marR="45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22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1" marR="45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- 31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1" marR="45721" marT="0" marB="0" anchor="ctr"/>
                </a:tc>
                <a:extLst>
                  <a:ext uri="{0D108BD9-81ED-4DB2-BD59-A6C34878D82A}">
                    <a16:rowId xmlns:a16="http://schemas.microsoft.com/office/drawing/2014/main" val="3828851630"/>
                  </a:ext>
                </a:extLst>
              </a:tr>
              <a:tr h="4117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Количество проверок, по итогам которых по фактам нарушений возбуждены административные дела 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1" marR="45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</a:rPr>
                        <a:t>26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1" marR="45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47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1" marR="45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- 45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1" marR="45721" marT="0" marB="0" anchor="ctr"/>
                </a:tc>
                <a:extLst>
                  <a:ext uri="{0D108BD9-81ED-4DB2-BD59-A6C34878D82A}">
                    <a16:rowId xmlns:a16="http://schemas.microsoft.com/office/drawing/2014/main" val="3531478572"/>
                  </a:ext>
                </a:extLst>
              </a:tr>
              <a:tr h="2715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Коэффициент привлечения  к административной ответственности %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1" marR="45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100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1" marR="45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98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1" marR="45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+ 2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1" marR="45721" marT="0" marB="0" anchor="ctr"/>
                </a:tc>
                <a:extLst>
                  <a:ext uri="{0D108BD9-81ED-4DB2-BD59-A6C34878D82A}">
                    <a16:rowId xmlns:a16="http://schemas.microsoft.com/office/drawing/2014/main" val="1160914762"/>
                  </a:ext>
                </a:extLst>
              </a:tr>
              <a:tr h="1833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</a:rPr>
                        <a:t>Выявлено правонарушений (нарушений)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1" marR="45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215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1" marR="45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222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1" marR="45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- 3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1" marR="45721" marT="0" marB="0" anchor="ctr"/>
                </a:tc>
                <a:extLst>
                  <a:ext uri="{0D108BD9-81ED-4DB2-BD59-A6C34878D82A}">
                    <a16:rowId xmlns:a16="http://schemas.microsoft.com/office/drawing/2014/main" val="1297340263"/>
                  </a:ext>
                </a:extLst>
              </a:tr>
              <a:tr h="2222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Количество нарушений на 1 предписание 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1" marR="45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8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1" marR="45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5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1" marR="45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+ 75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1" marR="45721" marT="0" marB="0" anchor="ctr"/>
                </a:tc>
                <a:extLst>
                  <a:ext uri="{0D108BD9-81ED-4DB2-BD59-A6C34878D82A}">
                    <a16:rowId xmlns:a16="http://schemas.microsoft.com/office/drawing/2014/main" val="655458862"/>
                  </a:ext>
                </a:extLst>
              </a:tr>
              <a:tr h="2222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Количество инспекторов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1" marR="45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5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1" marR="45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5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1" marR="45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0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1" marR="45721" marT="0" marB="0" anchor="ctr"/>
                </a:tc>
                <a:extLst>
                  <a:ext uri="{0D108BD9-81ED-4DB2-BD59-A6C34878D82A}">
                    <a16:rowId xmlns:a16="http://schemas.microsoft.com/office/drawing/2014/main" val="1296520136"/>
                  </a:ext>
                </a:extLst>
              </a:tr>
              <a:tr h="2222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Количество  проверок на 1 инспектора 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1" marR="45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35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1" marR="45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44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1" marR="45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- 21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1" marR="45721" marT="0" marB="0" anchor="ctr"/>
                </a:tc>
                <a:extLst>
                  <a:ext uri="{0D108BD9-81ED-4DB2-BD59-A6C34878D82A}">
                    <a16:rowId xmlns:a16="http://schemas.microsoft.com/office/drawing/2014/main" val="3518086216"/>
                  </a:ext>
                </a:extLst>
              </a:tr>
              <a:tr h="3335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Количество выданных предписаний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на 1 инспектора в год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1" marR="45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</a:rPr>
                        <a:t>5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1" marR="45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10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1" marR="45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- 46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1" marR="45721" marT="0" marB="0" anchor="ctr"/>
                </a:tc>
                <a:extLst>
                  <a:ext uri="{0D108BD9-81ED-4DB2-BD59-A6C34878D82A}">
                    <a16:rowId xmlns:a16="http://schemas.microsoft.com/office/drawing/2014/main" val="673864177"/>
                  </a:ext>
                </a:extLst>
              </a:tr>
              <a:tr h="3543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Количество выявленных нарушений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на 1 инспектора в год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1" marR="45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43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1" marR="45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44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1" marR="45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- 3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1" marR="45721" marT="0" marB="0" anchor="ctr"/>
                </a:tc>
                <a:extLst>
                  <a:ext uri="{0D108BD9-81ED-4DB2-BD59-A6C34878D82A}">
                    <a16:rowId xmlns:a16="http://schemas.microsoft.com/office/drawing/2014/main" val="1098005705"/>
                  </a:ext>
                </a:extLst>
              </a:tr>
              <a:tr h="2933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Общее количество административных наказаний, наложенных по итогам проверок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1" marR="45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27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1" marR="45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47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1" marR="45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- 43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1" marR="45721" marT="0" marB="0" anchor="ctr"/>
                </a:tc>
                <a:extLst>
                  <a:ext uri="{0D108BD9-81ED-4DB2-BD59-A6C34878D82A}">
                    <a16:rowId xmlns:a16="http://schemas.microsoft.com/office/drawing/2014/main" val="1116990151"/>
                  </a:ext>
                </a:extLst>
              </a:tr>
              <a:tr h="1773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предупреждение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1" marR="45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0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1" marR="45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0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1" marR="45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0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1" marR="45721" marT="0" marB="0" anchor="ctr"/>
                </a:tc>
                <a:extLst>
                  <a:ext uri="{0D108BD9-81ED-4DB2-BD59-A6C34878D82A}">
                    <a16:rowId xmlns:a16="http://schemas.microsoft.com/office/drawing/2014/main" val="3383685926"/>
                  </a:ext>
                </a:extLst>
              </a:tr>
              <a:tr h="3539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Наложено административных штрафных санкций (кол-во штрафов)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1" marR="45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27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1" marR="45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47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1" marR="45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- 43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1" marR="45721" marT="0" marB="0" anchor="ctr"/>
                </a:tc>
                <a:extLst>
                  <a:ext uri="{0D108BD9-81ED-4DB2-BD59-A6C34878D82A}">
                    <a16:rowId xmlns:a16="http://schemas.microsoft.com/office/drawing/2014/main" val="1117051956"/>
                  </a:ext>
                </a:extLst>
              </a:tr>
              <a:tr h="2715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Общая сумма наложенных административных штрафов (тыс.руб)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1" marR="45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1168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1" marR="45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1508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1" marR="45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- 23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1" marR="45721" marT="0" marB="0" anchor="ctr"/>
                </a:tc>
                <a:extLst>
                  <a:ext uri="{0D108BD9-81ED-4DB2-BD59-A6C34878D82A}">
                    <a16:rowId xmlns:a16="http://schemas.microsoft.com/office/drawing/2014/main" val="1975853419"/>
                  </a:ext>
                </a:extLst>
              </a:tr>
              <a:tr h="2916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Общая сумма уплаченных (взысканных) административных штрафов (тыс. рублей)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1" marR="45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688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1" marR="45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607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1" marR="45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+ 13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1" marR="45721" marT="0" marB="0" anchor="ctr"/>
                </a:tc>
                <a:extLst>
                  <a:ext uri="{0D108BD9-81ED-4DB2-BD59-A6C34878D82A}">
                    <a16:rowId xmlns:a16="http://schemas.microsoft.com/office/drawing/2014/main" val="3650295902"/>
                  </a:ext>
                </a:extLst>
              </a:tr>
              <a:tr h="2715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административное приостановление деятельности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1" marR="45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0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1" marR="45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0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1" marR="45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</a:rPr>
                        <a:t>0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1" marR="45721" marT="0" marB="0" anchor="ctr"/>
                </a:tc>
                <a:extLst>
                  <a:ext uri="{0D108BD9-81ED-4DB2-BD59-A6C34878D82A}">
                    <a16:rowId xmlns:a16="http://schemas.microsoft.com/office/drawing/2014/main" val="1467639998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6E82D9C2-B97A-4E65-95F0-A700C0ADCB7D}"/>
              </a:ext>
            </a:extLst>
          </p:cNvPr>
          <p:cNvSpPr txBox="1"/>
          <p:nvPr/>
        </p:nvSpPr>
        <p:spPr>
          <a:xfrm>
            <a:off x="2892131" y="281865"/>
            <a:ext cx="60887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1F497D"/>
                </a:solidFill>
              </a:rPr>
              <a:t>Уральское управление Ростехнадзора</a:t>
            </a: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E8815450-5A4E-4DA3-A82D-1438161D536E}"/>
              </a:ext>
            </a:extLst>
          </p:cNvPr>
          <p:cNvCxnSpPr/>
          <p:nvPr/>
        </p:nvCxnSpPr>
        <p:spPr>
          <a:xfrm>
            <a:off x="3059832" y="834971"/>
            <a:ext cx="5753309" cy="0"/>
          </a:xfrm>
          <a:prstGeom prst="line">
            <a:avLst/>
          </a:prstGeom>
          <a:ln w="15875">
            <a:solidFill>
              <a:schemeClr val="tx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9E7D24E5-587C-4217-8E01-A34D0A84AC80}"/>
              </a:ext>
            </a:extLst>
          </p:cNvPr>
          <p:cNvSpPr txBox="1"/>
          <p:nvPr/>
        </p:nvSpPr>
        <p:spPr>
          <a:xfrm>
            <a:off x="5345871" y="6351161"/>
            <a:ext cx="3633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1F497D"/>
                </a:solidFill>
              </a:rPr>
              <a:t>Уральское управление, 26.05.2021</a:t>
            </a:r>
          </a:p>
        </p:txBody>
      </p:sp>
    </p:spTree>
    <p:extLst>
      <p:ext uri="{BB962C8B-B14F-4D97-AF65-F5344CB8AC3E}">
        <p14:creationId xmlns:p14="http://schemas.microsoft.com/office/powerpoint/2010/main" val="34661838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&amp;Fcy;&amp;iecy;&amp;dcy;&amp;iecy;&amp;rcy;&amp;acy;&amp;lcy;&amp;softcy;&amp;ncy;&amp;acy;&amp;yacy; &amp;scy;&amp;lcy;&amp;ucy;&amp;zhcy;&amp;bcy;&amp;acy; &amp;pcy;&amp;ocy; &amp;ecy;&amp;kcy;&amp;ocy;&amp;lcy;&amp;ocy;&amp;gcy;&amp;icy;&amp;chcy;&amp;iecy;&amp;scy;&amp;kcy;&amp;ocy;&amp;mcy;&amp;ucy;, &amp;tcy;&amp;iecy;&amp;khcy;&amp;ncy;&amp;ocy;&amp;lcy;&amp;ocy;&amp;gcy;&amp;icy;&amp;chcy;&amp;iecy;&amp;scy;&amp;kcy;&amp;ocy;&amp;mcy;&amp;ucy; &amp;icy; &amp;acy;&amp;tcy;&amp;ocy;&amp;mcy;&amp;ncy;&amp;ocy;&amp;mcy;&amp;ucy; &amp;ncy;&amp;acy;&amp;dcy;&amp;zcy;&amp;ocy;&amp;rcy;&amp;ucy; &amp;Rcy;&amp;Ocy;&amp;Scy;&amp;Tcy;&amp;IEcy;&amp;KHcy;&amp;Ncy;&amp;Acy;&amp;Dcy;&amp;Zcy;&amp;Ocy;&amp;R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20" y="143931"/>
            <a:ext cx="1223102" cy="1433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59831" y="980727"/>
            <a:ext cx="57533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prstClr val="black"/>
                </a:solidFill>
              </a:rPr>
              <a:t>Строительный надзор 1/2</a:t>
            </a: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433636" y="6276086"/>
            <a:ext cx="8417604" cy="7020"/>
          </a:xfrm>
          <a:prstGeom prst="line">
            <a:avLst/>
          </a:prstGeom>
          <a:ln w="15875">
            <a:solidFill>
              <a:schemeClr val="tx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95536" y="6283106"/>
            <a:ext cx="7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Blip>
                <a:blip r:embed="rId3"/>
              </a:buBlip>
            </a:pPr>
            <a:r>
              <a:rPr lang="ru-RU" b="1" dirty="0">
                <a:solidFill>
                  <a:prstClr val="black"/>
                </a:solidFill>
              </a:rPr>
              <a:t>16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5B6239DF-48CC-4719-B826-1F56333D4D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7306719"/>
              </p:ext>
            </p:extLst>
          </p:nvPr>
        </p:nvGraphicFramePr>
        <p:xfrm>
          <a:off x="2123728" y="1383186"/>
          <a:ext cx="5112567" cy="4846393"/>
        </p:xfrm>
        <a:graphic>
          <a:graphicData uri="http://schemas.openxmlformats.org/drawingml/2006/table">
            <a:tbl>
              <a:tblPr firstRow="1" firstCol="1" bandRow="1">
                <a:tableStyleId>{0505E3EF-67EA-436B-97B2-0124C06EBD24}</a:tableStyleId>
              </a:tblPr>
              <a:tblGrid>
                <a:gridCol w="3024336">
                  <a:extLst>
                    <a:ext uri="{9D8B030D-6E8A-4147-A177-3AD203B41FA5}">
                      <a16:colId xmlns:a16="http://schemas.microsoft.com/office/drawing/2014/main" val="1421449856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344560145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728357912"/>
                    </a:ext>
                  </a:extLst>
                </a:gridCol>
                <a:gridCol w="648071">
                  <a:extLst>
                    <a:ext uri="{9D8B030D-6E8A-4147-A177-3AD203B41FA5}">
                      <a16:colId xmlns:a16="http://schemas.microsoft.com/office/drawing/2014/main" val="4058906759"/>
                    </a:ext>
                  </a:extLst>
                </a:gridCol>
              </a:tblGrid>
              <a:tr h="224348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effectLst/>
                        </a:rPr>
                        <a:t>Показатель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993" marR="86993" marT="43497" marB="43497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Строительный надзор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993" marR="86993" marT="43497" marB="43497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229274"/>
                  </a:ext>
                </a:extLst>
              </a:tr>
              <a:tr h="4121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effectLst/>
                        </a:rPr>
                        <a:t>2020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26" marR="461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2019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26" marR="461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+/- </a:t>
                      </a:r>
                      <a:endParaRPr lang="ru-RU" sz="8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%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26" marR="46126" marT="0" marB="0" anchor="ctr"/>
                </a:tc>
                <a:extLst>
                  <a:ext uri="{0D108BD9-81ED-4DB2-BD59-A6C34878D82A}">
                    <a16:rowId xmlns:a16="http://schemas.microsoft.com/office/drawing/2014/main" val="1541217738"/>
                  </a:ext>
                </a:extLst>
              </a:tr>
              <a:tr h="5914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Общее количество проверок, проведенных в отношении юридических лиц, индивидуальных предпринимателей (П+ВП+ПН)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26" marR="461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221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26" marR="461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effectLst/>
                        </a:rPr>
                        <a:t>368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26" marR="461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- 40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26" marR="46126" marT="0" marB="0" anchor="ctr"/>
                </a:tc>
                <a:extLst>
                  <a:ext uri="{0D108BD9-81ED-4DB2-BD59-A6C34878D82A}">
                    <a16:rowId xmlns:a16="http://schemas.microsoft.com/office/drawing/2014/main" val="4133229962"/>
                  </a:ext>
                </a:extLst>
              </a:tr>
              <a:tr h="1738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плановые 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26" marR="461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26" marR="461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effectLst/>
                        </a:rPr>
                        <a:t>0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26" marR="461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26" marR="46126" marT="0" marB="0" anchor="ctr"/>
                </a:tc>
                <a:extLst>
                  <a:ext uri="{0D108BD9-81ED-4DB2-BD59-A6C34878D82A}">
                    <a16:rowId xmlns:a16="http://schemas.microsoft.com/office/drawing/2014/main" val="470167256"/>
                  </a:ext>
                </a:extLst>
              </a:tr>
              <a:tr h="1412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внеплановые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26" marR="461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108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26" marR="461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effectLst/>
                        </a:rPr>
                        <a:t>203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26" marR="461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- 47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26" marR="46126" marT="0" marB="0" anchor="ctr"/>
                </a:tc>
                <a:extLst>
                  <a:ext uri="{0D108BD9-81ED-4DB2-BD59-A6C34878D82A}">
                    <a16:rowId xmlns:a16="http://schemas.microsoft.com/office/drawing/2014/main" val="3475705889"/>
                  </a:ext>
                </a:extLst>
              </a:tr>
              <a:tr h="4413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по контролю за исполнением предписаний, выданных по результатам проведенной ранее проверки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26" marR="461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69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26" marR="461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effectLst/>
                        </a:rPr>
                        <a:t>165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26" marR="461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effectLst/>
                        </a:rPr>
                        <a:t>- 58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26" marR="46126" marT="0" marB="0" anchor="ctr"/>
                </a:tc>
                <a:extLst>
                  <a:ext uri="{0D108BD9-81ED-4DB2-BD59-A6C34878D82A}">
                    <a16:rowId xmlns:a16="http://schemas.microsoft.com/office/drawing/2014/main" val="3752602686"/>
                  </a:ext>
                </a:extLst>
              </a:tr>
              <a:tr h="14918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effectLst/>
                        </a:rPr>
                        <a:t>по обращениям и заявлениям граждан, в том числе индивидуальных предпринимателей, юридических лиц, информации от органов государственной власти (должностных лиц федеральных органов исполнительной власти в области промышленной безопасности), органов местного самоуправления, из средств массовой информации об указанных фактах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26" marR="461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effectLst/>
                        </a:rPr>
                        <a:t>2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26" marR="461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effectLst/>
                        </a:rPr>
                        <a:t>3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26" marR="461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effectLst/>
                        </a:rPr>
                        <a:t>- 33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26" marR="46126" marT="0" marB="0" anchor="ctr"/>
                </a:tc>
                <a:extLst>
                  <a:ext uri="{0D108BD9-81ED-4DB2-BD59-A6C34878D82A}">
                    <a16:rowId xmlns:a16="http://schemas.microsoft.com/office/drawing/2014/main" val="4070537316"/>
                  </a:ext>
                </a:extLst>
              </a:tr>
              <a:tr h="5914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Количество мероприятий по контролю, инициированных обращением заявителя (получение извещения об окончании строительства)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26" marR="461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37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26" marR="461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effectLst/>
                        </a:rPr>
                        <a:t>35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26" marR="461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effectLst/>
                        </a:rPr>
                        <a:t>+ 6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26" marR="46126" marT="0" marB="0" anchor="ctr"/>
                </a:tc>
                <a:extLst>
                  <a:ext uri="{0D108BD9-81ED-4DB2-BD59-A6C34878D82A}">
                    <a16:rowId xmlns:a16="http://schemas.microsoft.com/office/drawing/2014/main" val="2926877428"/>
                  </a:ext>
                </a:extLst>
              </a:tr>
              <a:tr h="3023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Количество проверок с привлечением представителей территориального органа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26" marR="461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1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26" marR="461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effectLst/>
                        </a:rPr>
                        <a:t>5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26" marR="461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effectLst/>
                        </a:rPr>
                        <a:t>- 80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26" marR="46126" marT="0" marB="0" anchor="ctr"/>
                </a:tc>
                <a:extLst>
                  <a:ext uri="{0D108BD9-81ED-4DB2-BD59-A6C34878D82A}">
                    <a16:rowId xmlns:a16="http://schemas.microsoft.com/office/drawing/2014/main" val="668310443"/>
                  </a:ext>
                </a:extLst>
              </a:tr>
              <a:tr h="4121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8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по программе проведения проверок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26" marR="461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113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26" marR="461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165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26" marR="461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effectLst/>
                        </a:rPr>
                        <a:t>- 32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26" marR="46126" marT="0" marB="0" anchor="ctr"/>
                </a:tc>
                <a:extLst>
                  <a:ext uri="{0D108BD9-81ED-4DB2-BD59-A6C34878D82A}">
                    <a16:rowId xmlns:a16="http://schemas.microsoft.com/office/drawing/2014/main" val="2524945276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98445551-0D42-435B-BDC2-0A0C5113A864}"/>
              </a:ext>
            </a:extLst>
          </p:cNvPr>
          <p:cNvSpPr txBox="1"/>
          <p:nvPr/>
        </p:nvSpPr>
        <p:spPr>
          <a:xfrm>
            <a:off x="2892131" y="281865"/>
            <a:ext cx="60887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1F497D"/>
                </a:solidFill>
              </a:rPr>
              <a:t>Уральское управление Ростехнадзора</a:t>
            </a: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6B163F84-AC83-46F5-B448-9D3451D84C38}"/>
              </a:ext>
            </a:extLst>
          </p:cNvPr>
          <p:cNvCxnSpPr/>
          <p:nvPr/>
        </p:nvCxnSpPr>
        <p:spPr>
          <a:xfrm>
            <a:off x="3059832" y="834971"/>
            <a:ext cx="5753309" cy="0"/>
          </a:xfrm>
          <a:prstGeom prst="line">
            <a:avLst/>
          </a:prstGeom>
          <a:ln w="15875">
            <a:solidFill>
              <a:schemeClr val="tx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9AC88866-1508-4098-A38E-8C8FF490BB95}"/>
              </a:ext>
            </a:extLst>
          </p:cNvPr>
          <p:cNvSpPr txBox="1"/>
          <p:nvPr/>
        </p:nvSpPr>
        <p:spPr>
          <a:xfrm>
            <a:off x="5345871" y="6351161"/>
            <a:ext cx="3633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1F497D"/>
                </a:solidFill>
              </a:rPr>
              <a:t>Уральское управление, 26.05.2021</a:t>
            </a:r>
          </a:p>
        </p:txBody>
      </p:sp>
    </p:spTree>
    <p:extLst>
      <p:ext uri="{BB962C8B-B14F-4D97-AF65-F5344CB8AC3E}">
        <p14:creationId xmlns:p14="http://schemas.microsoft.com/office/powerpoint/2010/main" val="38477949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&amp;Fcy;&amp;iecy;&amp;dcy;&amp;iecy;&amp;rcy;&amp;acy;&amp;lcy;&amp;softcy;&amp;ncy;&amp;acy;&amp;yacy; &amp;scy;&amp;lcy;&amp;ucy;&amp;zhcy;&amp;bcy;&amp;acy; &amp;pcy;&amp;ocy; &amp;ecy;&amp;kcy;&amp;ocy;&amp;lcy;&amp;ocy;&amp;gcy;&amp;icy;&amp;chcy;&amp;iecy;&amp;scy;&amp;kcy;&amp;ocy;&amp;mcy;&amp;ucy;, &amp;tcy;&amp;iecy;&amp;khcy;&amp;ncy;&amp;ocy;&amp;lcy;&amp;ocy;&amp;gcy;&amp;icy;&amp;chcy;&amp;iecy;&amp;scy;&amp;kcy;&amp;ocy;&amp;mcy;&amp;ucy; &amp;icy; &amp;acy;&amp;tcy;&amp;ocy;&amp;mcy;&amp;ncy;&amp;ocy;&amp;mcy;&amp;ucy; &amp;ncy;&amp;acy;&amp;dcy;&amp;zcy;&amp;ocy;&amp;rcy;&amp;ucy; &amp;Rcy;&amp;Ocy;&amp;Scy;&amp;Tcy;&amp;IEcy;&amp;KHcy;&amp;Ncy;&amp;Acy;&amp;Dcy;&amp;Zcy;&amp;Ocy;&amp;R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20" y="143931"/>
            <a:ext cx="1223102" cy="1433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69216" y="980727"/>
            <a:ext cx="57533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prstClr val="black"/>
                </a:solidFill>
              </a:rPr>
              <a:t>Строительный надзор 2/2</a:t>
            </a: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433636" y="6276086"/>
            <a:ext cx="8417604" cy="7020"/>
          </a:xfrm>
          <a:prstGeom prst="line">
            <a:avLst/>
          </a:prstGeom>
          <a:ln w="15875">
            <a:solidFill>
              <a:schemeClr val="tx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95536" y="6283106"/>
            <a:ext cx="7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Blip>
                <a:blip r:embed="rId3"/>
              </a:buBlip>
            </a:pPr>
            <a:r>
              <a:rPr lang="ru-RU" b="1" dirty="0">
                <a:solidFill>
                  <a:prstClr val="black"/>
                </a:solidFill>
              </a:rPr>
              <a:t>17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7C665757-D816-47B3-8500-1CC2B26A46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8736853"/>
              </p:ext>
            </p:extLst>
          </p:nvPr>
        </p:nvGraphicFramePr>
        <p:xfrm>
          <a:off x="2123729" y="1625052"/>
          <a:ext cx="5319105" cy="4566500"/>
        </p:xfrm>
        <a:graphic>
          <a:graphicData uri="http://schemas.openxmlformats.org/drawingml/2006/table">
            <a:tbl>
              <a:tblPr firstRow="1" firstCol="1" bandRow="1">
                <a:tableStyleId>{0505E3EF-67EA-436B-97B2-0124C06EBD24}</a:tableStyleId>
              </a:tblPr>
              <a:tblGrid>
                <a:gridCol w="2796345">
                  <a:extLst>
                    <a:ext uri="{9D8B030D-6E8A-4147-A177-3AD203B41FA5}">
                      <a16:colId xmlns:a16="http://schemas.microsoft.com/office/drawing/2014/main" val="3953341609"/>
                    </a:ext>
                  </a:extLst>
                </a:gridCol>
                <a:gridCol w="840920">
                  <a:extLst>
                    <a:ext uri="{9D8B030D-6E8A-4147-A177-3AD203B41FA5}">
                      <a16:colId xmlns:a16="http://schemas.microsoft.com/office/drawing/2014/main" val="2548330853"/>
                    </a:ext>
                  </a:extLst>
                </a:gridCol>
                <a:gridCol w="840920">
                  <a:extLst>
                    <a:ext uri="{9D8B030D-6E8A-4147-A177-3AD203B41FA5}">
                      <a16:colId xmlns:a16="http://schemas.microsoft.com/office/drawing/2014/main" val="1036631467"/>
                    </a:ext>
                  </a:extLst>
                </a:gridCol>
                <a:gridCol w="840920">
                  <a:extLst>
                    <a:ext uri="{9D8B030D-6E8A-4147-A177-3AD203B41FA5}">
                      <a16:colId xmlns:a16="http://schemas.microsoft.com/office/drawing/2014/main" val="2376053824"/>
                    </a:ext>
                  </a:extLst>
                </a:gridCol>
              </a:tblGrid>
              <a:tr h="4239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</a:rPr>
                        <a:t>Количество проверок, по итогам проведения которых выявлены правонарушения (выданы предписания) 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70" marR="446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91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70" marR="446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177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70" marR="446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- 49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70" marR="44670" marT="0" marB="0" anchor="ctr"/>
                </a:tc>
                <a:extLst>
                  <a:ext uri="{0D108BD9-81ED-4DB2-BD59-A6C34878D82A}">
                    <a16:rowId xmlns:a16="http://schemas.microsoft.com/office/drawing/2014/main" val="2118113526"/>
                  </a:ext>
                </a:extLst>
              </a:tr>
              <a:tr h="2401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</a:rPr>
                        <a:t>Процент  результативных  проверок  %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70" marR="446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41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70" marR="446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48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70" marR="446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- 14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70" marR="44670" marT="0" marB="0" anchor="ctr"/>
                </a:tc>
                <a:extLst>
                  <a:ext uri="{0D108BD9-81ED-4DB2-BD59-A6C34878D82A}">
                    <a16:rowId xmlns:a16="http://schemas.microsoft.com/office/drawing/2014/main" val="3971647668"/>
                  </a:ext>
                </a:extLst>
              </a:tr>
              <a:tr h="4239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</a:rPr>
                        <a:t>Количество проверок, по итогам </a:t>
                      </a:r>
                      <a:r>
                        <a:rPr lang="ru-RU" sz="800" dirty="0" err="1">
                          <a:effectLst/>
                        </a:rPr>
                        <a:t>котроых</a:t>
                      </a:r>
                      <a:r>
                        <a:rPr lang="ru-RU" sz="800" dirty="0">
                          <a:effectLst/>
                        </a:rPr>
                        <a:t> по фактам нарушений возбуждены административные дела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70" marR="446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56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70" marR="446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128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70" marR="446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- 56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70" marR="44670" marT="0" marB="0" anchor="ctr"/>
                </a:tc>
                <a:extLst>
                  <a:ext uri="{0D108BD9-81ED-4DB2-BD59-A6C34878D82A}">
                    <a16:rowId xmlns:a16="http://schemas.microsoft.com/office/drawing/2014/main" val="756184865"/>
                  </a:ext>
                </a:extLst>
              </a:tr>
              <a:tr h="2795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Коэффициент привлечения  к административной ответственности %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70" marR="446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62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70" marR="446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</a:rPr>
                        <a:t>72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70" marR="446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- 15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70" marR="44670" marT="0" marB="0" anchor="ctr"/>
                </a:tc>
                <a:extLst>
                  <a:ext uri="{0D108BD9-81ED-4DB2-BD59-A6C34878D82A}">
                    <a16:rowId xmlns:a16="http://schemas.microsoft.com/office/drawing/2014/main" val="1423223756"/>
                  </a:ext>
                </a:extLst>
              </a:tr>
              <a:tr h="1887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Выявлено правонарушений (нарушений)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70" marR="446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</a:rPr>
                        <a:t>465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70" marR="446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880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70" marR="446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- 47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70" marR="44670" marT="0" marB="0" anchor="ctr"/>
                </a:tc>
                <a:extLst>
                  <a:ext uri="{0D108BD9-81ED-4DB2-BD59-A6C34878D82A}">
                    <a16:rowId xmlns:a16="http://schemas.microsoft.com/office/drawing/2014/main" val="3523229293"/>
                  </a:ext>
                </a:extLst>
              </a:tr>
              <a:tr h="2288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Количество нарушений на 1 предписание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70" marR="446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8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70" marR="446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7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70" marR="446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+ 21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70" marR="44670" marT="0" marB="0" anchor="ctr"/>
                </a:tc>
                <a:extLst>
                  <a:ext uri="{0D108BD9-81ED-4DB2-BD59-A6C34878D82A}">
                    <a16:rowId xmlns:a16="http://schemas.microsoft.com/office/drawing/2014/main" val="678495143"/>
                  </a:ext>
                </a:extLst>
              </a:tr>
              <a:tr h="2288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Количество инспекторов (занятых) 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70" marR="446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6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70" marR="446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7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70" marR="446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- 14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70" marR="44670" marT="0" marB="0" anchor="ctr"/>
                </a:tc>
                <a:extLst>
                  <a:ext uri="{0D108BD9-81ED-4DB2-BD59-A6C34878D82A}">
                    <a16:rowId xmlns:a16="http://schemas.microsoft.com/office/drawing/2014/main" val="3054549768"/>
                  </a:ext>
                </a:extLst>
              </a:tr>
              <a:tr h="2288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Количество  проверок на 1 инспектора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70" marR="446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37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70" marR="446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53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70" marR="446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- 30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70" marR="44670" marT="0" marB="0" anchor="ctr"/>
                </a:tc>
                <a:extLst>
                  <a:ext uri="{0D108BD9-81ED-4DB2-BD59-A6C34878D82A}">
                    <a16:rowId xmlns:a16="http://schemas.microsoft.com/office/drawing/2014/main" val="1817289020"/>
                  </a:ext>
                </a:extLst>
              </a:tr>
              <a:tr h="4023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Количество выданных предписаний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на 1 инспектора в год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70" marR="446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15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70" marR="446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25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70" marR="446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- 40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70" marR="44670" marT="0" marB="0" anchor="ctr"/>
                </a:tc>
                <a:extLst>
                  <a:ext uri="{0D108BD9-81ED-4DB2-BD59-A6C34878D82A}">
                    <a16:rowId xmlns:a16="http://schemas.microsoft.com/office/drawing/2014/main" val="2830672902"/>
                  </a:ext>
                </a:extLst>
              </a:tr>
              <a:tr h="4023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</a:rPr>
                        <a:t>Количество выявленных нарушений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</a:rPr>
                        <a:t>на 1 инспектора в год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70" marR="446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78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70" marR="446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126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70" marR="446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- 38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70" marR="44670" marT="0" marB="0" anchor="ctr"/>
                </a:tc>
                <a:extLst>
                  <a:ext uri="{0D108BD9-81ED-4DB2-BD59-A6C34878D82A}">
                    <a16:rowId xmlns:a16="http://schemas.microsoft.com/office/drawing/2014/main" val="1168640822"/>
                  </a:ext>
                </a:extLst>
              </a:tr>
              <a:tr h="3020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Общее количество административных наказаний, наложенных по итогам проверок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70" marR="446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57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70" marR="446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107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70" marR="446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- 47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70" marR="44670" marT="0" marB="0" anchor="ctr"/>
                </a:tc>
                <a:extLst>
                  <a:ext uri="{0D108BD9-81ED-4DB2-BD59-A6C34878D82A}">
                    <a16:rowId xmlns:a16="http://schemas.microsoft.com/office/drawing/2014/main" val="608617372"/>
                  </a:ext>
                </a:extLst>
              </a:tr>
              <a:tr h="1826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предупреждение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70" marR="446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31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70" marR="446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34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70" marR="446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- 9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70" marR="44670" marT="0" marB="0" anchor="ctr"/>
                </a:tc>
                <a:extLst>
                  <a:ext uri="{0D108BD9-81ED-4DB2-BD59-A6C34878D82A}">
                    <a16:rowId xmlns:a16="http://schemas.microsoft.com/office/drawing/2014/main" val="356022553"/>
                  </a:ext>
                </a:extLst>
              </a:tr>
              <a:tr h="3643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Наложено административных штрафных санкций (кол-во штрафов)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70" marR="446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26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70" marR="446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73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70" marR="446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- 64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70" marR="44670" marT="0" marB="0" anchor="ctr"/>
                </a:tc>
                <a:extLst>
                  <a:ext uri="{0D108BD9-81ED-4DB2-BD59-A6C34878D82A}">
                    <a16:rowId xmlns:a16="http://schemas.microsoft.com/office/drawing/2014/main" val="1223640094"/>
                  </a:ext>
                </a:extLst>
              </a:tr>
              <a:tr h="3081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Общая сумма наложенных административных штрафов (тыс.руб)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70" marR="446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3095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70" marR="446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7170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70" marR="446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- 57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70" marR="44670" marT="0" marB="0" anchor="ctr"/>
                </a:tc>
                <a:extLst>
                  <a:ext uri="{0D108BD9-81ED-4DB2-BD59-A6C34878D82A}">
                    <a16:rowId xmlns:a16="http://schemas.microsoft.com/office/drawing/2014/main" val="1795234"/>
                  </a:ext>
                </a:extLst>
              </a:tr>
              <a:tr h="3617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Общая сумма уплаченных (взысканных) административных штрафов (тыс. рублей)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70" marR="446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2005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70" marR="446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5285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70" marR="446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</a:rPr>
                        <a:t>-62,1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70" marR="44670" marT="0" marB="0" anchor="ctr"/>
                </a:tc>
                <a:extLst>
                  <a:ext uri="{0D108BD9-81ED-4DB2-BD59-A6C34878D82A}">
                    <a16:rowId xmlns:a16="http://schemas.microsoft.com/office/drawing/2014/main" val="1798681081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53D96139-D007-4CFF-812B-117C01F2A6DA}"/>
              </a:ext>
            </a:extLst>
          </p:cNvPr>
          <p:cNvSpPr txBox="1"/>
          <p:nvPr/>
        </p:nvSpPr>
        <p:spPr>
          <a:xfrm>
            <a:off x="2892131" y="281865"/>
            <a:ext cx="60887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1F497D"/>
                </a:solidFill>
              </a:rPr>
              <a:t>Уральское управление Ростехнадзора</a:t>
            </a: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127DF4B6-3AC2-4D62-BF15-669F3F17BCD0}"/>
              </a:ext>
            </a:extLst>
          </p:cNvPr>
          <p:cNvCxnSpPr/>
          <p:nvPr/>
        </p:nvCxnSpPr>
        <p:spPr>
          <a:xfrm>
            <a:off x="3059832" y="834971"/>
            <a:ext cx="5753309" cy="0"/>
          </a:xfrm>
          <a:prstGeom prst="line">
            <a:avLst/>
          </a:prstGeom>
          <a:ln w="15875">
            <a:solidFill>
              <a:schemeClr val="tx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886AE764-91B4-481E-AFEF-45C749D268BA}"/>
              </a:ext>
            </a:extLst>
          </p:cNvPr>
          <p:cNvSpPr txBox="1"/>
          <p:nvPr/>
        </p:nvSpPr>
        <p:spPr>
          <a:xfrm>
            <a:off x="5345871" y="6351161"/>
            <a:ext cx="3633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1F497D"/>
                </a:solidFill>
              </a:rPr>
              <a:t>Уральское управление, 26.05.2021</a:t>
            </a:r>
          </a:p>
        </p:txBody>
      </p:sp>
    </p:spTree>
    <p:extLst>
      <p:ext uri="{BB962C8B-B14F-4D97-AF65-F5344CB8AC3E}">
        <p14:creationId xmlns:p14="http://schemas.microsoft.com/office/powerpoint/2010/main" val="41891189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&amp;Fcy;&amp;iecy;&amp;dcy;&amp;iecy;&amp;rcy;&amp;acy;&amp;lcy;&amp;softcy;&amp;ncy;&amp;acy;&amp;yacy; &amp;scy;&amp;lcy;&amp;ucy;&amp;zhcy;&amp;bcy;&amp;acy; &amp;pcy;&amp;ocy; &amp;ecy;&amp;kcy;&amp;ocy;&amp;lcy;&amp;ocy;&amp;gcy;&amp;icy;&amp;chcy;&amp;iecy;&amp;scy;&amp;kcy;&amp;ocy;&amp;mcy;&amp;ucy;, &amp;tcy;&amp;iecy;&amp;khcy;&amp;ncy;&amp;ocy;&amp;lcy;&amp;ocy;&amp;gcy;&amp;icy;&amp;chcy;&amp;iecy;&amp;scy;&amp;kcy;&amp;ocy;&amp;mcy;&amp;ucy; &amp;icy; &amp;acy;&amp;tcy;&amp;ocy;&amp;mcy;&amp;ncy;&amp;ocy;&amp;mcy;&amp;ucy; &amp;ncy;&amp;acy;&amp;dcy;&amp;zcy;&amp;ocy;&amp;rcy;&amp;ucy; &amp;Rcy;&amp;Ocy;&amp;Scy;&amp;Tcy;&amp;IEcy;&amp;KHcy;&amp;Ncy;&amp;Acy;&amp;Dcy;&amp;Zcy;&amp;Ocy;&amp;R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20" y="143931"/>
            <a:ext cx="1223102" cy="1433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92131" y="281865"/>
            <a:ext cx="60887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1F497D"/>
                </a:solidFill>
              </a:rPr>
              <a:t>Уральское управление Ростехнадзора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18847" y="980727"/>
            <a:ext cx="64540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prstClr val="black"/>
                </a:solidFill>
              </a:rPr>
              <a:t>Контроль за соблюдением требований технических регламентов 1/2</a:t>
            </a: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433636" y="6276086"/>
            <a:ext cx="8417604" cy="7020"/>
          </a:xfrm>
          <a:prstGeom prst="line">
            <a:avLst/>
          </a:prstGeom>
          <a:ln w="15875">
            <a:solidFill>
              <a:schemeClr val="tx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95536" y="6283106"/>
            <a:ext cx="7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Blip>
                <a:blip r:embed="rId3"/>
              </a:buBlip>
            </a:pPr>
            <a:r>
              <a:rPr lang="ru-RU" b="1" dirty="0">
                <a:solidFill>
                  <a:prstClr val="black"/>
                </a:solidFill>
              </a:rPr>
              <a:t>18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AADB32F1-4FE2-4B1E-819E-903B01C7A1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8292331"/>
              </p:ext>
            </p:extLst>
          </p:nvPr>
        </p:nvGraphicFramePr>
        <p:xfrm>
          <a:off x="2036183" y="1577567"/>
          <a:ext cx="5212510" cy="4605257"/>
        </p:xfrm>
        <a:graphic>
          <a:graphicData uri="http://schemas.openxmlformats.org/drawingml/2006/table">
            <a:tbl>
              <a:tblPr firstRow="1" firstCol="1" bandRow="1">
                <a:tableStyleId>{0505E3EF-67EA-436B-97B2-0124C06EBD24}</a:tableStyleId>
              </a:tblPr>
              <a:tblGrid>
                <a:gridCol w="3471921">
                  <a:extLst>
                    <a:ext uri="{9D8B030D-6E8A-4147-A177-3AD203B41FA5}">
                      <a16:colId xmlns:a16="http://schemas.microsoft.com/office/drawing/2014/main" val="2512948533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980581646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3838699926"/>
                    </a:ext>
                  </a:extLst>
                </a:gridCol>
                <a:gridCol w="588461">
                  <a:extLst>
                    <a:ext uri="{9D8B030D-6E8A-4147-A177-3AD203B41FA5}">
                      <a16:colId xmlns:a16="http://schemas.microsoft.com/office/drawing/2014/main" val="3084024668"/>
                    </a:ext>
                  </a:extLst>
                </a:gridCol>
              </a:tblGrid>
              <a:tr h="259212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dirty="0">
                          <a:effectLst/>
                        </a:rPr>
                        <a:t>Показатель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03" marR="41303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Контроль за соблюдением требований технических регламентов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03" marR="4130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2373320"/>
                  </a:ext>
                </a:extLst>
              </a:tr>
              <a:tr h="3933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2020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03" marR="413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2019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03" marR="413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+/-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%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03" marR="41303" marT="0" marB="0" anchor="ctr"/>
                </a:tc>
                <a:extLst>
                  <a:ext uri="{0D108BD9-81ED-4DB2-BD59-A6C34878D82A}">
                    <a16:rowId xmlns:a16="http://schemas.microsoft.com/office/drawing/2014/main" val="1270600631"/>
                  </a:ext>
                </a:extLst>
              </a:tr>
              <a:tr h="3955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Общее количество проверок, проведенных в отношении юридических лиц, индивидуальных предпринимателей (П+ВП+ПН)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03" marR="413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986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03" marR="413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776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03" marR="413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+ 27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03" marR="41303" marT="0" marB="0" anchor="ctr"/>
                </a:tc>
                <a:extLst>
                  <a:ext uri="{0D108BD9-81ED-4DB2-BD59-A6C34878D82A}">
                    <a16:rowId xmlns:a16="http://schemas.microsoft.com/office/drawing/2014/main" val="814586603"/>
                  </a:ext>
                </a:extLst>
              </a:tr>
              <a:tr h="2234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плановые 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03" marR="413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9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03" marR="413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20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03" marR="413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- 55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03" marR="41303" marT="0" marB="0" anchor="ctr"/>
                </a:tc>
                <a:extLst>
                  <a:ext uri="{0D108BD9-81ED-4DB2-BD59-A6C34878D82A}">
                    <a16:rowId xmlns:a16="http://schemas.microsoft.com/office/drawing/2014/main" val="2504992057"/>
                  </a:ext>
                </a:extLst>
              </a:tr>
              <a:tr h="1696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внеплановые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03" marR="413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977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03" marR="413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756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03" marR="413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+ 29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03" marR="41303" marT="0" marB="0" anchor="ctr"/>
                </a:tc>
                <a:extLst>
                  <a:ext uri="{0D108BD9-81ED-4DB2-BD59-A6C34878D82A}">
                    <a16:rowId xmlns:a16="http://schemas.microsoft.com/office/drawing/2014/main" val="571509792"/>
                  </a:ext>
                </a:extLst>
              </a:tr>
              <a:tr h="3929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dirty="0">
                          <a:effectLst/>
                        </a:rPr>
                        <a:t>по контролю за исполнением предписаний, выданных по результатам проведенной ранее проверки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03" marR="413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5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03" marR="413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36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03" marR="413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- 86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03" marR="41303" marT="0" marB="0" anchor="ctr"/>
                </a:tc>
                <a:extLst>
                  <a:ext uri="{0D108BD9-81ED-4DB2-BD59-A6C34878D82A}">
                    <a16:rowId xmlns:a16="http://schemas.microsoft.com/office/drawing/2014/main" val="774049431"/>
                  </a:ext>
                </a:extLst>
              </a:tr>
              <a:tr h="8324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dirty="0">
                          <a:effectLst/>
                        </a:rPr>
                        <a:t>по обращениям и заявлениям граждан, в том числе индивидуальных предпринимателей, юридических лиц, информации от органов государственной власти (должностных лиц федеральных органов исполнительной власти в области промышленной безопасности), органов местного самоуправления, из средств массовой информации об указанных фактах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03" marR="413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0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03" marR="413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16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03" marR="413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- 100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03" marR="41303" marT="0" marB="0" anchor="ctr"/>
                </a:tc>
                <a:extLst>
                  <a:ext uri="{0D108BD9-81ED-4DB2-BD59-A6C34878D82A}">
                    <a16:rowId xmlns:a16="http://schemas.microsoft.com/office/drawing/2014/main" val="2527733618"/>
                  </a:ext>
                </a:extLst>
              </a:tr>
              <a:tr h="7944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на основании приказов (распоряжений) руководителя органа государственного контроля (надзора), изданного в соответствии с поручениями Президента Российской Федерации, Правительства Российской Федерации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03" marR="413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0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03" marR="413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0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03" marR="413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0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03" marR="41303" marT="0" marB="0" anchor="ctr"/>
                </a:tc>
                <a:extLst>
                  <a:ext uri="{0D108BD9-81ED-4DB2-BD59-A6C34878D82A}">
                    <a16:rowId xmlns:a16="http://schemas.microsoft.com/office/drawing/2014/main" val="676780148"/>
                  </a:ext>
                </a:extLst>
              </a:tr>
              <a:tr h="5267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на основании приказов (распоряжений) руководителя органа государственного контроля (надзора), изданного в соответствии с требованием органов прокуратуры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03" marR="413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0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03" marR="413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0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03" marR="413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0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03" marR="41303" marT="0" marB="0" anchor="ctr"/>
                </a:tc>
                <a:extLst>
                  <a:ext uri="{0D108BD9-81ED-4DB2-BD59-A6C34878D82A}">
                    <a16:rowId xmlns:a16="http://schemas.microsoft.com/office/drawing/2014/main" val="4018513832"/>
                  </a:ext>
                </a:extLst>
              </a:tr>
              <a:tr h="6173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Количество мероприятий по контролю, инициированных обращением заявителя, (</a:t>
                      </a:r>
                      <a:r>
                        <a:rPr lang="ru-RU" sz="600">
                          <a:effectLst/>
                        </a:rPr>
                        <a:t>УЧАСТИЕ В РАБОТАХ КОМИССИЙ ПРИ ПУСКАХ ПОДЪЕМНЫХ СООРУЖЕНИЙ, КОНТРОЛЬНЫЕ ОСМОТРЫ ОБЪЕКТОВ)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03" marR="413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972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03" marR="413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704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03" marR="413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dirty="0">
                          <a:effectLst/>
                        </a:rPr>
                        <a:t>+ 38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03" marR="41303" marT="0" marB="0" anchor="ctr"/>
                </a:tc>
                <a:extLst>
                  <a:ext uri="{0D108BD9-81ED-4DB2-BD59-A6C34878D82A}">
                    <a16:rowId xmlns:a16="http://schemas.microsoft.com/office/drawing/2014/main" val="3591686108"/>
                  </a:ext>
                </a:extLst>
              </a:tr>
            </a:tbl>
          </a:graphicData>
        </a:graphic>
      </p:graphicFrame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67393356-BAE0-4891-B776-F5911E142EA4}"/>
              </a:ext>
            </a:extLst>
          </p:cNvPr>
          <p:cNvCxnSpPr/>
          <p:nvPr/>
        </p:nvCxnSpPr>
        <p:spPr>
          <a:xfrm>
            <a:off x="3059832" y="834971"/>
            <a:ext cx="5753309" cy="0"/>
          </a:xfrm>
          <a:prstGeom prst="line">
            <a:avLst/>
          </a:prstGeom>
          <a:ln w="15875">
            <a:solidFill>
              <a:schemeClr val="tx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65B83CD7-B0C0-4E54-9F10-0DF7A78839B1}"/>
              </a:ext>
            </a:extLst>
          </p:cNvPr>
          <p:cNvSpPr txBox="1"/>
          <p:nvPr/>
        </p:nvSpPr>
        <p:spPr>
          <a:xfrm>
            <a:off x="5345871" y="6351161"/>
            <a:ext cx="3633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1F497D"/>
                </a:solidFill>
              </a:rPr>
              <a:t>Уральское управление, 26.05.2021</a:t>
            </a:r>
          </a:p>
        </p:txBody>
      </p:sp>
    </p:spTree>
    <p:extLst>
      <p:ext uri="{BB962C8B-B14F-4D97-AF65-F5344CB8AC3E}">
        <p14:creationId xmlns:p14="http://schemas.microsoft.com/office/powerpoint/2010/main" val="139068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&amp;Fcy;&amp;iecy;&amp;dcy;&amp;iecy;&amp;rcy;&amp;acy;&amp;lcy;&amp;softcy;&amp;ncy;&amp;acy;&amp;yacy; &amp;scy;&amp;lcy;&amp;ucy;&amp;zhcy;&amp;bcy;&amp;acy; &amp;pcy;&amp;ocy; &amp;ecy;&amp;kcy;&amp;ocy;&amp;lcy;&amp;ocy;&amp;gcy;&amp;icy;&amp;chcy;&amp;iecy;&amp;scy;&amp;kcy;&amp;ocy;&amp;mcy;&amp;ucy;, &amp;tcy;&amp;iecy;&amp;khcy;&amp;ncy;&amp;ocy;&amp;lcy;&amp;ocy;&amp;gcy;&amp;icy;&amp;chcy;&amp;iecy;&amp;scy;&amp;kcy;&amp;ocy;&amp;mcy;&amp;ucy; &amp;icy; &amp;acy;&amp;tcy;&amp;ocy;&amp;mcy;&amp;ncy;&amp;ocy;&amp;mcy;&amp;ucy; &amp;ncy;&amp;acy;&amp;dcy;&amp;zcy;&amp;ocy;&amp;rcy;&amp;ucy; &amp;Rcy;&amp;Ocy;&amp;Scy;&amp;Tcy;&amp;IEcy;&amp;KHcy;&amp;Ncy;&amp;Acy;&amp;Dcy;&amp;Zcy;&amp;Ocy;&amp;R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20" y="143931"/>
            <a:ext cx="1223102" cy="1433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92131" y="281865"/>
            <a:ext cx="60887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1F497D"/>
                </a:solidFill>
              </a:rPr>
              <a:t>Уральское управление Ростехнадзора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82843" y="980727"/>
            <a:ext cx="65260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prstClr val="black"/>
                </a:solidFill>
              </a:rPr>
              <a:t>Контроль за соблюдением требований технических регламентов 2/2</a:t>
            </a: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433636" y="6276086"/>
            <a:ext cx="8417604" cy="7020"/>
          </a:xfrm>
          <a:prstGeom prst="line">
            <a:avLst/>
          </a:prstGeom>
          <a:ln w="15875">
            <a:solidFill>
              <a:schemeClr val="tx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95536" y="6283106"/>
            <a:ext cx="7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Blip>
                <a:blip r:embed="rId3"/>
              </a:buBlip>
            </a:pPr>
            <a:r>
              <a:rPr lang="ru-RU" b="1" dirty="0">
                <a:solidFill>
                  <a:prstClr val="black"/>
                </a:solidFill>
              </a:rPr>
              <a:t>19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D27274E1-8AB5-4D32-A3AD-2241BB1128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3379449"/>
              </p:ext>
            </p:extLst>
          </p:nvPr>
        </p:nvGraphicFramePr>
        <p:xfrm>
          <a:off x="2157467" y="1660316"/>
          <a:ext cx="4835096" cy="4540937"/>
        </p:xfrm>
        <a:graphic>
          <a:graphicData uri="http://schemas.openxmlformats.org/drawingml/2006/table">
            <a:tbl>
              <a:tblPr firstRow="1" firstCol="1" bandRow="1">
                <a:tableStyleId>{0505E3EF-67EA-436B-97B2-0124C06EBD24}</a:tableStyleId>
              </a:tblPr>
              <a:tblGrid>
                <a:gridCol w="2541893">
                  <a:extLst>
                    <a:ext uri="{9D8B030D-6E8A-4147-A177-3AD203B41FA5}">
                      <a16:colId xmlns:a16="http://schemas.microsoft.com/office/drawing/2014/main" val="335210542"/>
                    </a:ext>
                  </a:extLst>
                </a:gridCol>
                <a:gridCol w="764401">
                  <a:extLst>
                    <a:ext uri="{9D8B030D-6E8A-4147-A177-3AD203B41FA5}">
                      <a16:colId xmlns:a16="http://schemas.microsoft.com/office/drawing/2014/main" val="3711929400"/>
                    </a:ext>
                  </a:extLst>
                </a:gridCol>
                <a:gridCol w="764401">
                  <a:extLst>
                    <a:ext uri="{9D8B030D-6E8A-4147-A177-3AD203B41FA5}">
                      <a16:colId xmlns:a16="http://schemas.microsoft.com/office/drawing/2014/main" val="299050463"/>
                    </a:ext>
                  </a:extLst>
                </a:gridCol>
                <a:gridCol w="764401">
                  <a:extLst>
                    <a:ext uri="{9D8B030D-6E8A-4147-A177-3AD203B41FA5}">
                      <a16:colId xmlns:a16="http://schemas.microsoft.com/office/drawing/2014/main" val="1935386905"/>
                    </a:ext>
                  </a:extLst>
                </a:gridCol>
              </a:tblGrid>
              <a:tr h="3953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dirty="0">
                          <a:effectLst/>
                        </a:rPr>
                        <a:t>Количество проверок, по итогам, проведения которых выявлены правонарушения </a:t>
                      </a:r>
                      <a:endParaRPr lang="ru-RU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62" marR="416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dirty="0">
                          <a:effectLst/>
                        </a:rPr>
                        <a:t>280</a:t>
                      </a:r>
                      <a:endParaRPr lang="ru-RU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62" marR="416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199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62" marR="416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+ 41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62" marR="41662" marT="0" marB="0" anchor="ctr"/>
                </a:tc>
                <a:extLst>
                  <a:ext uri="{0D108BD9-81ED-4DB2-BD59-A6C34878D82A}">
                    <a16:rowId xmlns:a16="http://schemas.microsoft.com/office/drawing/2014/main" val="650229519"/>
                  </a:ext>
                </a:extLst>
              </a:tr>
              <a:tr h="2239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Процент  результативных  проверок  %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62" marR="416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28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62" marR="416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26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62" marR="416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+ 11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62" marR="41662" marT="0" marB="0" anchor="ctr"/>
                </a:tc>
                <a:extLst>
                  <a:ext uri="{0D108BD9-81ED-4DB2-BD59-A6C34878D82A}">
                    <a16:rowId xmlns:a16="http://schemas.microsoft.com/office/drawing/2014/main" val="1451611471"/>
                  </a:ext>
                </a:extLst>
              </a:tr>
              <a:tr h="4116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Количество проверок, по итогам которых по фактам нарушений возбуждены административные дела 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62" marR="416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7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62" marR="416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17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62" marR="416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- 59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62" marR="41662" marT="0" marB="0" anchor="ctr"/>
                </a:tc>
                <a:extLst>
                  <a:ext uri="{0D108BD9-81ED-4DB2-BD59-A6C34878D82A}">
                    <a16:rowId xmlns:a16="http://schemas.microsoft.com/office/drawing/2014/main" val="1722299693"/>
                  </a:ext>
                </a:extLst>
              </a:tr>
              <a:tr h="2744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Коэффициент привлечения  к административной ответственности %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62" marR="416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3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62" marR="416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9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62" marR="416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- 71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62" marR="41662" marT="0" marB="0" anchor="ctr"/>
                </a:tc>
                <a:extLst>
                  <a:ext uri="{0D108BD9-81ED-4DB2-BD59-A6C34878D82A}">
                    <a16:rowId xmlns:a16="http://schemas.microsoft.com/office/drawing/2014/main" val="3296935732"/>
                  </a:ext>
                </a:extLst>
              </a:tr>
              <a:tr h="1759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Выявлено правонарушений (нарушений)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62" marR="416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1877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62" marR="416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1590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62" marR="416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+ 18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62" marR="41662" marT="0" marB="0" anchor="ctr"/>
                </a:tc>
                <a:extLst>
                  <a:ext uri="{0D108BD9-81ED-4DB2-BD59-A6C34878D82A}">
                    <a16:rowId xmlns:a16="http://schemas.microsoft.com/office/drawing/2014/main" val="2018623224"/>
                  </a:ext>
                </a:extLst>
              </a:tr>
              <a:tr h="2133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Количество нарушений на 1 предписание 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62" marR="416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268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62" marR="416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94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62" marR="416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+ 187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62" marR="41662" marT="0" marB="0" anchor="ctr"/>
                </a:tc>
                <a:extLst>
                  <a:ext uri="{0D108BD9-81ED-4DB2-BD59-A6C34878D82A}">
                    <a16:rowId xmlns:a16="http://schemas.microsoft.com/office/drawing/2014/main" val="3032542507"/>
                  </a:ext>
                </a:extLst>
              </a:tr>
              <a:tr h="2133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Количество инспекторов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62" marR="416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36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62" marR="416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36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62" marR="416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0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62" marR="41662" marT="0" marB="0" anchor="ctr"/>
                </a:tc>
                <a:extLst>
                  <a:ext uri="{0D108BD9-81ED-4DB2-BD59-A6C34878D82A}">
                    <a16:rowId xmlns:a16="http://schemas.microsoft.com/office/drawing/2014/main" val="799483327"/>
                  </a:ext>
                </a:extLst>
              </a:tr>
              <a:tr h="2133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Количество  проверок на 1 инспектора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62" marR="416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27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62" marR="416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22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62" marR="416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+ 27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62" marR="41662" marT="0" marB="0" anchor="ctr"/>
                </a:tc>
                <a:extLst>
                  <a:ext uri="{0D108BD9-81ED-4DB2-BD59-A6C34878D82A}">
                    <a16:rowId xmlns:a16="http://schemas.microsoft.com/office/drawing/2014/main" val="1697162388"/>
                  </a:ext>
                </a:extLst>
              </a:tr>
              <a:tr h="3643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 dirty="0">
                          <a:effectLst/>
                        </a:rPr>
                        <a:t>Количество выданных предписаний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 dirty="0">
                          <a:effectLst/>
                        </a:rPr>
                        <a:t>на 1 инспектора в год</a:t>
                      </a:r>
                      <a:endParaRPr lang="ru-RU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62" marR="416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8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62" marR="416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6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62" marR="416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+ 41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62" marR="41662" marT="0" marB="0" anchor="ctr"/>
                </a:tc>
                <a:extLst>
                  <a:ext uri="{0D108BD9-81ED-4DB2-BD59-A6C34878D82A}">
                    <a16:rowId xmlns:a16="http://schemas.microsoft.com/office/drawing/2014/main" val="471097839"/>
                  </a:ext>
                </a:extLst>
              </a:tr>
              <a:tr h="3643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>
                          <a:effectLst/>
                        </a:rPr>
                        <a:t>Количество выявленных нарушений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>
                          <a:effectLst/>
                        </a:rPr>
                        <a:t>на 1 инспектора в год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62" marR="416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52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62" marR="416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dirty="0">
                          <a:effectLst/>
                        </a:rPr>
                        <a:t>44</a:t>
                      </a:r>
                      <a:endParaRPr lang="ru-RU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62" marR="416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+ 18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62" marR="41662" marT="0" marB="0" anchor="ctr"/>
                </a:tc>
                <a:extLst>
                  <a:ext uri="{0D108BD9-81ED-4DB2-BD59-A6C34878D82A}">
                    <a16:rowId xmlns:a16="http://schemas.microsoft.com/office/drawing/2014/main" val="184755405"/>
                  </a:ext>
                </a:extLst>
              </a:tr>
              <a:tr h="2816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Общее количество административных наказаний, наложенных по итогам проверок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62" marR="416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7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62" marR="416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16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62" marR="416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- 56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62" marR="41662" marT="0" marB="0" anchor="ctr"/>
                </a:tc>
                <a:extLst>
                  <a:ext uri="{0D108BD9-81ED-4DB2-BD59-A6C34878D82A}">
                    <a16:rowId xmlns:a16="http://schemas.microsoft.com/office/drawing/2014/main" val="3346673634"/>
                  </a:ext>
                </a:extLst>
              </a:tr>
              <a:tr h="1702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предупреждение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62" marR="416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1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62" marR="416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2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62" marR="416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- 50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62" marR="41662" marT="0" marB="0" anchor="ctr"/>
                </a:tc>
                <a:extLst>
                  <a:ext uri="{0D108BD9-81ED-4DB2-BD59-A6C34878D82A}">
                    <a16:rowId xmlns:a16="http://schemas.microsoft.com/office/drawing/2014/main" val="1437834317"/>
                  </a:ext>
                </a:extLst>
              </a:tr>
              <a:tr h="3397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Наложено административных штрафных санкций (кол-во штрафов)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62" marR="416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6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62" marR="416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14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62" marR="416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- 57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62" marR="41662" marT="0" marB="0" anchor="ctr"/>
                </a:tc>
                <a:extLst>
                  <a:ext uri="{0D108BD9-81ED-4DB2-BD59-A6C34878D82A}">
                    <a16:rowId xmlns:a16="http://schemas.microsoft.com/office/drawing/2014/main" val="999254557"/>
                  </a:ext>
                </a:extLst>
              </a:tr>
              <a:tr h="2873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Общая сумма наложенных административных штрафов (тыс.руб)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62" marR="416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351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62" marR="416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131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62" marR="416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+ 168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62" marR="41662" marT="0" marB="0" anchor="ctr"/>
                </a:tc>
                <a:extLst>
                  <a:ext uri="{0D108BD9-81ED-4DB2-BD59-A6C34878D82A}">
                    <a16:rowId xmlns:a16="http://schemas.microsoft.com/office/drawing/2014/main" val="2885314547"/>
                  </a:ext>
                </a:extLst>
              </a:tr>
              <a:tr h="3373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Общая сумма уплаченных (взысканных) административных штрафов (тыс. рублей)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62" marR="416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51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62" marR="416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144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62" marR="416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- 65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62" marR="41662" marT="0" marB="0" anchor="ctr"/>
                </a:tc>
                <a:extLst>
                  <a:ext uri="{0D108BD9-81ED-4DB2-BD59-A6C34878D82A}">
                    <a16:rowId xmlns:a16="http://schemas.microsoft.com/office/drawing/2014/main" val="4150948390"/>
                  </a:ext>
                </a:extLst>
              </a:tr>
              <a:tr h="2744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dirty="0">
                          <a:effectLst/>
                        </a:rPr>
                        <a:t>административное приостановление деятельности</a:t>
                      </a:r>
                      <a:endParaRPr lang="ru-RU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62" marR="416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0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62" marR="416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0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62" marR="416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dirty="0">
                          <a:effectLst/>
                        </a:rPr>
                        <a:t>0</a:t>
                      </a:r>
                      <a:endParaRPr lang="ru-RU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62" marR="41662" marT="0" marB="0" anchor="ctr"/>
                </a:tc>
                <a:extLst>
                  <a:ext uri="{0D108BD9-81ED-4DB2-BD59-A6C34878D82A}">
                    <a16:rowId xmlns:a16="http://schemas.microsoft.com/office/drawing/2014/main" val="3506041534"/>
                  </a:ext>
                </a:extLst>
              </a:tr>
            </a:tbl>
          </a:graphicData>
        </a:graphic>
      </p:graphicFrame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62154588-5480-45DD-85B7-70FD8BBC009E}"/>
              </a:ext>
            </a:extLst>
          </p:cNvPr>
          <p:cNvCxnSpPr/>
          <p:nvPr/>
        </p:nvCxnSpPr>
        <p:spPr>
          <a:xfrm>
            <a:off x="3059832" y="834971"/>
            <a:ext cx="5753309" cy="0"/>
          </a:xfrm>
          <a:prstGeom prst="line">
            <a:avLst/>
          </a:prstGeom>
          <a:ln w="15875">
            <a:solidFill>
              <a:schemeClr val="tx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70278C53-3F0F-451D-974B-A909C10594BE}"/>
              </a:ext>
            </a:extLst>
          </p:cNvPr>
          <p:cNvSpPr txBox="1"/>
          <p:nvPr/>
        </p:nvSpPr>
        <p:spPr>
          <a:xfrm>
            <a:off x="5345871" y="6351161"/>
            <a:ext cx="3633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1F497D"/>
                </a:solidFill>
              </a:rPr>
              <a:t>Уральское управление, 26.05.2021</a:t>
            </a:r>
          </a:p>
        </p:txBody>
      </p:sp>
    </p:spTree>
    <p:extLst>
      <p:ext uri="{BB962C8B-B14F-4D97-AF65-F5344CB8AC3E}">
        <p14:creationId xmlns:p14="http://schemas.microsoft.com/office/powerpoint/2010/main" val="184897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FBFF994-7132-493E-95AA-6985F49BF3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209" y="2064634"/>
            <a:ext cx="6727836" cy="4142677"/>
          </a:xfrm>
          <a:prstGeom prst="rect">
            <a:avLst/>
          </a:prstGeom>
        </p:spPr>
      </p:pic>
      <p:cxnSp>
        <p:nvCxnSpPr>
          <p:cNvPr id="16" name="Прямая соединительная линия 15"/>
          <p:cNvCxnSpPr/>
          <p:nvPr/>
        </p:nvCxnSpPr>
        <p:spPr>
          <a:xfrm>
            <a:off x="433636" y="6292412"/>
            <a:ext cx="8424936" cy="0"/>
          </a:xfrm>
          <a:prstGeom prst="line">
            <a:avLst/>
          </a:prstGeom>
          <a:ln w="15875">
            <a:solidFill>
              <a:schemeClr val="tx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95536" y="6283106"/>
            <a:ext cx="590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Blip>
                <a:blip r:embed="rId3"/>
              </a:buBlip>
            </a:pPr>
            <a:r>
              <a:rPr lang="ru-RU" b="1" dirty="0">
                <a:solidFill>
                  <a:srgbClr val="1F497D"/>
                </a:solidFill>
              </a:rPr>
              <a:t>2</a:t>
            </a:r>
          </a:p>
        </p:txBody>
      </p:sp>
      <p:pic>
        <p:nvPicPr>
          <p:cNvPr id="13" name="Picture 2" descr="&amp;Fcy;&amp;iecy;&amp;dcy;&amp;iecy;&amp;rcy;&amp;acy;&amp;lcy;&amp;softcy;&amp;ncy;&amp;acy;&amp;yacy; &amp;scy;&amp;lcy;&amp;ucy;&amp;zhcy;&amp;bcy;&amp;acy; &amp;pcy;&amp;ocy; &amp;ecy;&amp;kcy;&amp;ocy;&amp;lcy;&amp;ocy;&amp;gcy;&amp;icy;&amp;chcy;&amp;iecy;&amp;scy;&amp;kcy;&amp;ocy;&amp;mcy;&amp;ucy;, &amp;tcy;&amp;iecy;&amp;khcy;&amp;ncy;&amp;ocy;&amp;lcy;&amp;ocy;&amp;gcy;&amp;icy;&amp;chcy;&amp;iecy;&amp;scy;&amp;kcy;&amp;ocy;&amp;mcy;&amp;ucy; &amp;icy; &amp;acy;&amp;tcy;&amp;ocy;&amp;mcy;&amp;ncy;&amp;ocy;&amp;mcy;&amp;ucy; &amp;ncy;&amp;acy;&amp;dcy;&amp;zcy;&amp;ocy;&amp;rcy;&amp;ucy; &amp;Rcy;&amp;Ocy;&amp;Scy;&amp;Tcy;&amp;IEcy;&amp;KHcy;&amp;Ncy;&amp;Acy;&amp;Dcy;&amp;Zcy;&amp;Ocy;&amp;Rcy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20" y="143930"/>
            <a:ext cx="1573978" cy="1844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89CBD222-A941-4E1E-813F-23439B39585F}"/>
              </a:ext>
            </a:extLst>
          </p:cNvPr>
          <p:cNvCxnSpPr/>
          <p:nvPr/>
        </p:nvCxnSpPr>
        <p:spPr>
          <a:xfrm>
            <a:off x="3059832" y="834971"/>
            <a:ext cx="5753309" cy="0"/>
          </a:xfrm>
          <a:prstGeom prst="line">
            <a:avLst/>
          </a:prstGeom>
          <a:ln w="15875">
            <a:solidFill>
              <a:schemeClr val="tx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E6A5A1B3-9C0D-4ED3-A09D-67C553691BCA}"/>
              </a:ext>
            </a:extLst>
          </p:cNvPr>
          <p:cNvSpPr txBox="1"/>
          <p:nvPr/>
        </p:nvSpPr>
        <p:spPr>
          <a:xfrm>
            <a:off x="3059831" y="980727"/>
            <a:ext cx="57533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prstClr val="black"/>
                </a:solidFill>
              </a:rPr>
              <a:t>Структура Уральского управления Ростехнадзора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DA58F44-D7DE-444A-B7E6-F5BAE0ED94C2}"/>
              </a:ext>
            </a:extLst>
          </p:cNvPr>
          <p:cNvSpPr txBox="1"/>
          <p:nvPr/>
        </p:nvSpPr>
        <p:spPr>
          <a:xfrm>
            <a:off x="2892131" y="281865"/>
            <a:ext cx="60887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1F497D"/>
                </a:solidFill>
              </a:rPr>
              <a:t>Уральское управление Ростехнадзора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A6637A3-6EA0-4992-A26C-B62AE81F06CF}"/>
              </a:ext>
            </a:extLst>
          </p:cNvPr>
          <p:cNvSpPr txBox="1"/>
          <p:nvPr/>
        </p:nvSpPr>
        <p:spPr>
          <a:xfrm>
            <a:off x="5345871" y="6351161"/>
            <a:ext cx="3633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1F497D"/>
                </a:solidFill>
              </a:rPr>
              <a:t>Уральское управление, 26.05.2021</a:t>
            </a:r>
          </a:p>
        </p:txBody>
      </p:sp>
    </p:spTree>
    <p:extLst>
      <p:ext uri="{BB962C8B-B14F-4D97-AF65-F5344CB8AC3E}">
        <p14:creationId xmlns:p14="http://schemas.microsoft.com/office/powerpoint/2010/main" val="15991348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&amp;Fcy;&amp;iecy;&amp;dcy;&amp;iecy;&amp;rcy;&amp;acy;&amp;lcy;&amp;softcy;&amp;ncy;&amp;acy;&amp;yacy; &amp;scy;&amp;lcy;&amp;ucy;&amp;zhcy;&amp;bcy;&amp;acy; &amp;pcy;&amp;ocy; &amp;ecy;&amp;kcy;&amp;ocy;&amp;lcy;&amp;ocy;&amp;gcy;&amp;icy;&amp;chcy;&amp;iecy;&amp;scy;&amp;kcy;&amp;ocy;&amp;mcy;&amp;ucy;, &amp;tcy;&amp;iecy;&amp;khcy;&amp;ncy;&amp;ocy;&amp;lcy;&amp;ocy;&amp;gcy;&amp;icy;&amp;chcy;&amp;iecy;&amp;scy;&amp;kcy;&amp;ocy;&amp;mcy;&amp;ucy; &amp;icy; &amp;acy;&amp;tcy;&amp;ocy;&amp;mcy;&amp;ncy;&amp;ocy;&amp;mcy;&amp;ucy; &amp;ncy;&amp;acy;&amp;dcy;&amp;zcy;&amp;ocy;&amp;rcy;&amp;ucy; &amp;Rcy;&amp;Ocy;&amp;Scy;&amp;Tcy;&amp;IEcy;&amp;KHcy;&amp;Ncy;&amp;Acy;&amp;Dcy;&amp;Zcy;&amp;Ocy;&amp;R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20" y="143931"/>
            <a:ext cx="1223102" cy="1433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92131" y="281865"/>
            <a:ext cx="60887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tx2"/>
                </a:solidFill>
              </a:rPr>
              <a:t>Уральское управление Ростехнадзора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59831" y="980727"/>
            <a:ext cx="57533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Информация о работе с обращениями граждан Уральского управления Ростехнадзора за 2020 год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059832" y="834971"/>
            <a:ext cx="5753309" cy="0"/>
          </a:xfrm>
          <a:prstGeom prst="line">
            <a:avLst/>
          </a:prstGeom>
          <a:ln w="15875">
            <a:solidFill>
              <a:schemeClr val="tx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433636" y="6276086"/>
            <a:ext cx="8417604" cy="7020"/>
          </a:xfrm>
          <a:prstGeom prst="line">
            <a:avLst/>
          </a:prstGeom>
          <a:ln w="15875">
            <a:solidFill>
              <a:schemeClr val="tx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95536" y="6283106"/>
            <a:ext cx="7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Blip>
                <a:blip r:embed="rId4"/>
              </a:buBlip>
            </a:pPr>
            <a:r>
              <a:rPr lang="ru-RU" b="1" dirty="0"/>
              <a:t>20</a:t>
            </a:r>
          </a:p>
        </p:txBody>
      </p:sp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C62817D5-F161-462D-B933-FBFAC3664D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80490541"/>
              </p:ext>
            </p:extLst>
          </p:nvPr>
        </p:nvGraphicFramePr>
        <p:xfrm>
          <a:off x="416070" y="2032054"/>
          <a:ext cx="4176464" cy="37694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id="{37792D37-44BE-4BFE-90C5-B9B881C99B4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91552805"/>
              </p:ext>
            </p:extLst>
          </p:nvPr>
        </p:nvGraphicFramePr>
        <p:xfrm>
          <a:off x="4572000" y="1453630"/>
          <a:ext cx="4408840" cy="48017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06813CA1-D85A-467C-B5D2-662CB460A331}"/>
              </a:ext>
            </a:extLst>
          </p:cNvPr>
          <p:cNvSpPr txBox="1"/>
          <p:nvPr/>
        </p:nvSpPr>
        <p:spPr>
          <a:xfrm>
            <a:off x="1259631" y="1793832"/>
            <a:ext cx="33123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tx2"/>
                </a:solidFill>
              </a:rPr>
              <a:t>Количество обращений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D0C2511-876A-4E6E-9D8B-A81B8A545D69}"/>
              </a:ext>
            </a:extLst>
          </p:cNvPr>
          <p:cNvSpPr txBox="1"/>
          <p:nvPr/>
        </p:nvSpPr>
        <p:spPr>
          <a:xfrm>
            <a:off x="357484" y="5669453"/>
            <a:ext cx="81029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631825" algn="l"/>
              </a:tabLst>
            </a:pPr>
            <a:r>
              <a:rPr lang="ru-RU" sz="1400" dirty="0"/>
              <a:t>	По сети Интернет и электронной почтой получено - 726 обращений,  что составляет 51,6% от общего количества, полученных Управлением за 2020 год.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FEF5826-7A43-457C-9E86-C4C8F8AFB02D}"/>
              </a:ext>
            </a:extLst>
          </p:cNvPr>
          <p:cNvSpPr txBox="1"/>
          <p:nvPr/>
        </p:nvSpPr>
        <p:spPr>
          <a:xfrm>
            <a:off x="5345871" y="6351161"/>
            <a:ext cx="3633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1F497D"/>
                </a:solidFill>
              </a:rPr>
              <a:t>Уральское управление, 26.05.2021</a:t>
            </a:r>
          </a:p>
        </p:txBody>
      </p:sp>
    </p:spTree>
    <p:extLst>
      <p:ext uri="{BB962C8B-B14F-4D97-AF65-F5344CB8AC3E}">
        <p14:creationId xmlns:p14="http://schemas.microsoft.com/office/powerpoint/2010/main" val="6997187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Прямая соединительная линия 15"/>
          <p:cNvCxnSpPr/>
          <p:nvPr/>
        </p:nvCxnSpPr>
        <p:spPr>
          <a:xfrm>
            <a:off x="433636" y="6292412"/>
            <a:ext cx="8424936" cy="0"/>
          </a:xfrm>
          <a:prstGeom prst="line">
            <a:avLst/>
          </a:prstGeom>
          <a:ln w="15875">
            <a:solidFill>
              <a:schemeClr val="tx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95536" y="6283106"/>
            <a:ext cx="7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Blip>
                <a:blip r:embed="rId2"/>
              </a:buBlip>
            </a:pPr>
            <a:r>
              <a:rPr lang="ru-RU" b="1" dirty="0">
                <a:solidFill>
                  <a:srgbClr val="1F497D"/>
                </a:solidFill>
              </a:rPr>
              <a:t>21</a:t>
            </a:r>
          </a:p>
        </p:txBody>
      </p:sp>
      <p:pic>
        <p:nvPicPr>
          <p:cNvPr id="13" name="Picture 2" descr="&amp;Fcy;&amp;iecy;&amp;dcy;&amp;iecy;&amp;rcy;&amp;acy;&amp;lcy;&amp;softcy;&amp;ncy;&amp;acy;&amp;yacy; &amp;scy;&amp;lcy;&amp;ucy;&amp;zhcy;&amp;bcy;&amp;acy; &amp;pcy;&amp;ocy; &amp;ecy;&amp;kcy;&amp;ocy;&amp;lcy;&amp;ocy;&amp;gcy;&amp;icy;&amp;chcy;&amp;iecy;&amp;scy;&amp;kcy;&amp;ocy;&amp;mcy;&amp;ucy;, &amp;tcy;&amp;iecy;&amp;khcy;&amp;ncy;&amp;ocy;&amp;lcy;&amp;ocy;&amp;gcy;&amp;icy;&amp;chcy;&amp;iecy;&amp;scy;&amp;kcy;&amp;ocy;&amp;mcy;&amp;ucy; &amp;icy; &amp;acy;&amp;tcy;&amp;ocy;&amp;mcy;&amp;ncy;&amp;ocy;&amp;mcy;&amp;ucy; &amp;ncy;&amp;acy;&amp;dcy;&amp;zcy;&amp;ocy;&amp;rcy;&amp;ucy; &amp;Rcy;&amp;Ocy;&amp;Scy;&amp;Tcy;&amp;IEcy;&amp;KHcy;&amp;Ncy;&amp;Acy;&amp;Dcy;&amp;Zcy;&amp;Ocy;&amp;R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20" y="143930"/>
            <a:ext cx="1573978" cy="1844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13AD490-3D32-436A-AF15-E575761BFCC8}"/>
              </a:ext>
            </a:extLst>
          </p:cNvPr>
          <p:cNvSpPr txBox="1"/>
          <p:nvPr/>
        </p:nvSpPr>
        <p:spPr>
          <a:xfrm>
            <a:off x="2892131" y="281865"/>
            <a:ext cx="60887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1F497D"/>
                </a:solidFill>
              </a:rPr>
              <a:t>Уральское управление Ростехнадзора</a:t>
            </a: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1E2EE0DF-F7BB-4295-A459-04379F803C9F}"/>
              </a:ext>
            </a:extLst>
          </p:cNvPr>
          <p:cNvCxnSpPr/>
          <p:nvPr/>
        </p:nvCxnSpPr>
        <p:spPr>
          <a:xfrm>
            <a:off x="3059832" y="834971"/>
            <a:ext cx="5753309" cy="0"/>
          </a:xfrm>
          <a:prstGeom prst="line">
            <a:avLst/>
          </a:prstGeom>
          <a:ln w="15875">
            <a:solidFill>
              <a:schemeClr val="tx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99535BAC-9329-49DA-8EDB-E0240E79CB48}"/>
              </a:ext>
            </a:extLst>
          </p:cNvPr>
          <p:cNvSpPr txBox="1"/>
          <p:nvPr/>
        </p:nvSpPr>
        <p:spPr>
          <a:xfrm>
            <a:off x="3059831" y="980727"/>
            <a:ext cx="57533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prstClr val="black"/>
                </a:solidFill>
              </a:rPr>
              <a:t>Обзор обращения граждан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9D529C6-2040-44C3-A480-7046AFBA01B3}"/>
              </a:ext>
            </a:extLst>
          </p:cNvPr>
          <p:cNvSpPr txBox="1"/>
          <p:nvPr/>
        </p:nvSpPr>
        <p:spPr>
          <a:xfrm>
            <a:off x="372220" y="1998145"/>
            <a:ext cx="860862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631825" algn="l"/>
              </a:tabLst>
            </a:pPr>
            <a:r>
              <a:rPr lang="ru-RU" sz="1600" dirty="0"/>
              <a:t>в 2020 году преобладают обращения с вопросами по электроэнергетике и они составляют 24,7 % от общего количества обращений</a:t>
            </a:r>
          </a:p>
          <a:p>
            <a:pPr algn="just">
              <a:tabLst>
                <a:tab pos="631825" algn="l"/>
              </a:tabLst>
            </a:pPr>
            <a:r>
              <a:rPr lang="ru-RU" sz="1600" dirty="0"/>
              <a:t>На втором месте находятся обращения с вопросами, относящимися к горному надзору. Данные обращения составили 10,3%  от общего количества обращений за 2020 год. Основная жалоба данных обращений – небезопасная работа горных карьеров, расположенных вблизи с жилыми домами</a:t>
            </a:r>
          </a:p>
          <a:p>
            <a:pPr algn="just">
              <a:tabLst>
                <a:tab pos="631825" algn="l"/>
              </a:tabLst>
            </a:pPr>
            <a:r>
              <a:rPr lang="ru-RU" sz="1600" dirty="0"/>
              <a:t>На третьей позиции находятся вопросы, касающиеся государственного надзора за подъёмными сооружениями. Указанные обращения составляют 8,45% от общего числа обращений за отчетный год</a:t>
            </a:r>
          </a:p>
          <a:p>
            <a:pPr algn="just">
              <a:tabLst>
                <a:tab pos="631825" algn="l"/>
              </a:tabLst>
            </a:pPr>
            <a:r>
              <a:rPr lang="ru-RU" sz="1600" dirty="0"/>
              <a:t>В большей степени заявители жалуются на неудовлетворительную работу лифтов (особенно после замены лифта) и лифтового оборудования,  на небезопасную работу строительных кранов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C918903-3824-4290-BD25-D281D3CEB83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55" y="4798912"/>
            <a:ext cx="1408754" cy="139308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0B25F9C-0644-4EF8-9FE5-DAE8CA64E8D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8277" y="4801081"/>
            <a:ext cx="1363643" cy="1390916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D45FB3C6-D30C-47C8-B343-5C789243939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4819718"/>
            <a:ext cx="1828573" cy="137143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C8110C43-147F-4E9D-9E78-C237D4BC70C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4819718"/>
            <a:ext cx="2065610" cy="1371431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83143A9-92CF-4DA1-9759-2C9957FEFC48}"/>
              </a:ext>
            </a:extLst>
          </p:cNvPr>
          <p:cNvSpPr txBox="1"/>
          <p:nvPr/>
        </p:nvSpPr>
        <p:spPr>
          <a:xfrm>
            <a:off x="561780" y="5175919"/>
            <a:ext cx="13636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24,7%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C36F035-B5D3-4FD3-ABAA-8F2EB8055ABC}"/>
              </a:ext>
            </a:extLst>
          </p:cNvPr>
          <p:cNvSpPr txBox="1"/>
          <p:nvPr/>
        </p:nvSpPr>
        <p:spPr>
          <a:xfrm>
            <a:off x="2480694" y="5149391"/>
            <a:ext cx="13636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10,3%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0E4F6E5-4EFF-44F9-9A2E-F53B354B7049}"/>
              </a:ext>
            </a:extLst>
          </p:cNvPr>
          <p:cNvSpPr txBox="1"/>
          <p:nvPr/>
        </p:nvSpPr>
        <p:spPr>
          <a:xfrm>
            <a:off x="4688693" y="5149391"/>
            <a:ext cx="13636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8,45%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829FE4E-7A32-4440-A6FF-7D4E4387ECD7}"/>
              </a:ext>
            </a:extLst>
          </p:cNvPr>
          <p:cNvSpPr txBox="1"/>
          <p:nvPr/>
        </p:nvSpPr>
        <p:spPr>
          <a:xfrm>
            <a:off x="6948264" y="5213681"/>
            <a:ext cx="14986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Лифты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5FB127B-A2A1-472E-A7AE-CA85CDEE0965}"/>
              </a:ext>
            </a:extLst>
          </p:cNvPr>
          <p:cNvSpPr txBox="1"/>
          <p:nvPr/>
        </p:nvSpPr>
        <p:spPr>
          <a:xfrm>
            <a:off x="5345871" y="6351161"/>
            <a:ext cx="3633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1F497D"/>
                </a:solidFill>
              </a:rPr>
              <a:t>Уральское управление, 26.05.2021</a:t>
            </a:r>
          </a:p>
        </p:txBody>
      </p:sp>
    </p:spTree>
    <p:extLst>
      <p:ext uri="{BB962C8B-B14F-4D97-AF65-F5344CB8AC3E}">
        <p14:creationId xmlns:p14="http://schemas.microsoft.com/office/powerpoint/2010/main" val="16734120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Прямая соединительная линия 15"/>
          <p:cNvCxnSpPr/>
          <p:nvPr/>
        </p:nvCxnSpPr>
        <p:spPr>
          <a:xfrm>
            <a:off x="433636" y="6292412"/>
            <a:ext cx="8424936" cy="0"/>
          </a:xfrm>
          <a:prstGeom prst="line">
            <a:avLst/>
          </a:prstGeom>
          <a:ln w="15875">
            <a:solidFill>
              <a:schemeClr val="tx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95536" y="6283106"/>
            <a:ext cx="7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Blip>
                <a:blip r:embed="rId2"/>
              </a:buBlip>
            </a:pPr>
            <a:r>
              <a:rPr lang="ru-RU" b="1" dirty="0">
                <a:solidFill>
                  <a:srgbClr val="1F497D"/>
                </a:solidFill>
              </a:rPr>
              <a:t>22</a:t>
            </a:r>
          </a:p>
        </p:txBody>
      </p:sp>
      <p:pic>
        <p:nvPicPr>
          <p:cNvPr id="13" name="Picture 2" descr="&amp;Fcy;&amp;iecy;&amp;dcy;&amp;iecy;&amp;rcy;&amp;acy;&amp;lcy;&amp;softcy;&amp;ncy;&amp;acy;&amp;yacy; &amp;scy;&amp;lcy;&amp;ucy;&amp;zhcy;&amp;bcy;&amp;acy; &amp;pcy;&amp;ocy; &amp;ecy;&amp;kcy;&amp;ocy;&amp;lcy;&amp;ocy;&amp;gcy;&amp;icy;&amp;chcy;&amp;iecy;&amp;scy;&amp;kcy;&amp;ocy;&amp;mcy;&amp;ucy;, &amp;tcy;&amp;iecy;&amp;khcy;&amp;ncy;&amp;ocy;&amp;lcy;&amp;ocy;&amp;gcy;&amp;icy;&amp;chcy;&amp;iecy;&amp;scy;&amp;kcy;&amp;ocy;&amp;mcy;&amp;ucy; &amp;icy; &amp;acy;&amp;tcy;&amp;ocy;&amp;mcy;&amp;ncy;&amp;ocy;&amp;mcy;&amp;ucy; &amp;ncy;&amp;acy;&amp;dcy;&amp;zcy;&amp;ocy;&amp;rcy;&amp;ucy; &amp;Rcy;&amp;Ocy;&amp;Scy;&amp;Tcy;&amp;IEcy;&amp;KHcy;&amp;Ncy;&amp;Acy;&amp;Dcy;&amp;Zcy;&amp;Ocy;&amp;R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20" y="143930"/>
            <a:ext cx="1573978" cy="1844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BE0923A-1FCE-43D4-87A6-5051B3CF83FD}"/>
              </a:ext>
            </a:extLst>
          </p:cNvPr>
          <p:cNvSpPr txBox="1"/>
          <p:nvPr/>
        </p:nvSpPr>
        <p:spPr>
          <a:xfrm>
            <a:off x="2892131" y="281865"/>
            <a:ext cx="60887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1F497D"/>
                </a:solidFill>
              </a:rPr>
              <a:t>Уральское управление Ростехнадзора</a:t>
            </a: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E04923F4-3395-4F8B-B64B-012B4ED7D552}"/>
              </a:ext>
            </a:extLst>
          </p:cNvPr>
          <p:cNvCxnSpPr/>
          <p:nvPr/>
        </p:nvCxnSpPr>
        <p:spPr>
          <a:xfrm>
            <a:off x="3059832" y="834971"/>
            <a:ext cx="5753309" cy="0"/>
          </a:xfrm>
          <a:prstGeom prst="line">
            <a:avLst/>
          </a:prstGeom>
          <a:ln w="15875">
            <a:solidFill>
              <a:schemeClr val="tx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A6711F09-9206-47A2-93B7-46ADCCDE7448}"/>
              </a:ext>
            </a:extLst>
          </p:cNvPr>
          <p:cNvSpPr txBox="1"/>
          <p:nvPr/>
        </p:nvSpPr>
        <p:spPr>
          <a:xfrm>
            <a:off x="2892131" y="980727"/>
            <a:ext cx="60887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prstClr val="black"/>
                </a:solidFill>
              </a:rPr>
              <a:t>Общественная приёмная Уральского управления Ростехнадзора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5601EFF-A7D9-4837-B005-11BA5CC49277}"/>
              </a:ext>
            </a:extLst>
          </p:cNvPr>
          <p:cNvSpPr txBox="1"/>
          <p:nvPr/>
        </p:nvSpPr>
        <p:spPr>
          <a:xfrm>
            <a:off x="372220" y="1998145"/>
            <a:ext cx="86086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631825" algn="l"/>
              </a:tabLst>
            </a:pPr>
            <a:r>
              <a:rPr lang="ru-RU" sz="1600" dirty="0"/>
              <a:t>	За 2020 год на личном приеме в Общественных приемных Уральского управления Ростехнадзора  (г. Екатеринбург, г. Челябинск, г. Курган) было принято граждан: в Екатеринбурге - 26 чело-век (из них на личном приеме у руководителя и заместителей руководителя принято– 15 человек), в Челябинске – 12 человек, в Кургане - 1.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A81E910-33F5-4490-A465-C211FF1A55C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5085184"/>
            <a:ext cx="1532381" cy="105351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79B6827-5D30-486D-823C-C5E8F6BE96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0659" y="3243152"/>
            <a:ext cx="4262682" cy="303995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0F2136F-2939-4F5E-A295-05C862277C57}"/>
              </a:ext>
            </a:extLst>
          </p:cNvPr>
          <p:cNvSpPr txBox="1"/>
          <p:nvPr/>
        </p:nvSpPr>
        <p:spPr>
          <a:xfrm>
            <a:off x="5345871" y="6351161"/>
            <a:ext cx="3633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1F497D"/>
                </a:solidFill>
              </a:rPr>
              <a:t>Уральское управление, 26.05.2021</a:t>
            </a:r>
          </a:p>
        </p:txBody>
      </p:sp>
    </p:spTree>
    <p:extLst>
      <p:ext uri="{BB962C8B-B14F-4D97-AF65-F5344CB8AC3E}">
        <p14:creationId xmlns:p14="http://schemas.microsoft.com/office/powerpoint/2010/main" val="17809520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Прямая соединительная линия 15"/>
          <p:cNvCxnSpPr/>
          <p:nvPr/>
        </p:nvCxnSpPr>
        <p:spPr>
          <a:xfrm>
            <a:off x="433636" y="6292412"/>
            <a:ext cx="8424936" cy="0"/>
          </a:xfrm>
          <a:prstGeom prst="line">
            <a:avLst/>
          </a:prstGeom>
          <a:ln w="15875">
            <a:solidFill>
              <a:schemeClr val="tx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95536" y="6283106"/>
            <a:ext cx="7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Blip>
                <a:blip r:embed="rId2"/>
              </a:buBlip>
            </a:pPr>
            <a:r>
              <a:rPr lang="ru-RU" b="1" dirty="0">
                <a:solidFill>
                  <a:srgbClr val="1F497D"/>
                </a:solidFill>
              </a:rPr>
              <a:t>23</a:t>
            </a:r>
          </a:p>
        </p:txBody>
      </p:sp>
      <p:pic>
        <p:nvPicPr>
          <p:cNvPr id="13" name="Picture 2" descr="&amp;Fcy;&amp;iecy;&amp;dcy;&amp;iecy;&amp;rcy;&amp;acy;&amp;lcy;&amp;softcy;&amp;ncy;&amp;acy;&amp;yacy; &amp;scy;&amp;lcy;&amp;ucy;&amp;zhcy;&amp;bcy;&amp;acy; &amp;pcy;&amp;ocy; &amp;ecy;&amp;kcy;&amp;ocy;&amp;lcy;&amp;ocy;&amp;gcy;&amp;icy;&amp;chcy;&amp;iecy;&amp;scy;&amp;kcy;&amp;ocy;&amp;mcy;&amp;ucy;, &amp;tcy;&amp;iecy;&amp;khcy;&amp;ncy;&amp;ocy;&amp;lcy;&amp;ocy;&amp;gcy;&amp;icy;&amp;chcy;&amp;iecy;&amp;scy;&amp;kcy;&amp;ocy;&amp;mcy;&amp;ucy; &amp;icy; &amp;acy;&amp;tcy;&amp;ocy;&amp;mcy;&amp;ncy;&amp;ocy;&amp;mcy;&amp;ucy; &amp;ncy;&amp;acy;&amp;dcy;&amp;zcy;&amp;ocy;&amp;rcy;&amp;ucy; &amp;Rcy;&amp;Ocy;&amp;Scy;&amp;Tcy;&amp;IEcy;&amp;KHcy;&amp;Ncy;&amp;Acy;&amp;Dcy;&amp;Zcy;&amp;Ocy;&amp;R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20" y="143930"/>
            <a:ext cx="1573978" cy="1844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3BB7C5E-E3FF-4919-B17C-4F17C7DB8F99}"/>
              </a:ext>
            </a:extLst>
          </p:cNvPr>
          <p:cNvSpPr txBox="1"/>
          <p:nvPr/>
        </p:nvSpPr>
        <p:spPr>
          <a:xfrm>
            <a:off x="2892131" y="281865"/>
            <a:ext cx="60887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1F497D"/>
                </a:solidFill>
              </a:rPr>
              <a:t>Уральское управление Ростехнадзора</a:t>
            </a: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C881C0F6-9A2E-4848-AF3D-58FE4F67A8FE}"/>
              </a:ext>
            </a:extLst>
          </p:cNvPr>
          <p:cNvCxnSpPr/>
          <p:nvPr/>
        </p:nvCxnSpPr>
        <p:spPr>
          <a:xfrm>
            <a:off x="3059832" y="834971"/>
            <a:ext cx="5753309" cy="0"/>
          </a:xfrm>
          <a:prstGeom prst="line">
            <a:avLst/>
          </a:prstGeom>
          <a:ln w="15875">
            <a:solidFill>
              <a:schemeClr val="tx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E1BEB4EA-2677-43CA-83CE-DA2EEFBC60A4}"/>
              </a:ext>
            </a:extLst>
          </p:cNvPr>
          <p:cNvSpPr txBox="1"/>
          <p:nvPr/>
        </p:nvSpPr>
        <p:spPr>
          <a:xfrm>
            <a:off x="3059831" y="980727"/>
            <a:ext cx="57533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prstClr val="black"/>
                </a:solidFill>
              </a:rPr>
              <a:t>Динамика аварийности по отраслям промышленности и подконтрольным объектам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0613C4EF-77A9-44DC-B1BE-F924A1FEBC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1257350"/>
              </p:ext>
            </p:extLst>
          </p:nvPr>
        </p:nvGraphicFramePr>
        <p:xfrm>
          <a:off x="372222" y="2287591"/>
          <a:ext cx="8424936" cy="3373659"/>
        </p:xfrm>
        <a:graphic>
          <a:graphicData uri="http://schemas.openxmlformats.org/drawingml/2006/table">
            <a:tbl>
              <a:tblPr bandRow="1">
                <a:tableStyleId>{0505E3EF-67EA-436B-97B2-0124C06EBD24}</a:tableStyleId>
              </a:tblPr>
              <a:tblGrid>
                <a:gridCol w="4578105">
                  <a:extLst>
                    <a:ext uri="{9D8B030D-6E8A-4147-A177-3AD203B41FA5}">
                      <a16:colId xmlns:a16="http://schemas.microsoft.com/office/drawing/2014/main" val="4245571043"/>
                    </a:ext>
                  </a:extLst>
                </a:gridCol>
                <a:gridCol w="1611073">
                  <a:extLst>
                    <a:ext uri="{9D8B030D-6E8A-4147-A177-3AD203B41FA5}">
                      <a16:colId xmlns:a16="http://schemas.microsoft.com/office/drawing/2014/main" val="2955857343"/>
                    </a:ext>
                  </a:extLst>
                </a:gridCol>
                <a:gridCol w="1239758">
                  <a:extLst>
                    <a:ext uri="{9D8B030D-6E8A-4147-A177-3AD203B41FA5}">
                      <a16:colId xmlns:a16="http://schemas.microsoft.com/office/drawing/2014/main" val="797530488"/>
                    </a:ext>
                  </a:extLst>
                </a:gridCol>
                <a:gridCol w="996000">
                  <a:extLst>
                    <a:ext uri="{9D8B030D-6E8A-4147-A177-3AD203B41FA5}">
                      <a16:colId xmlns:a16="http://schemas.microsoft.com/office/drawing/2014/main" val="756483347"/>
                    </a:ext>
                  </a:extLst>
                </a:gridCol>
              </a:tblGrid>
              <a:tr h="493019">
                <a:tc rowSpan="2">
                  <a:txBody>
                    <a:bodyPr/>
                    <a:lstStyle/>
                    <a:p>
                      <a:pPr marL="793750" fontAlgn="auto">
                        <a:lnSpc>
                          <a:spcPts val="1375"/>
                        </a:lnSpc>
                        <a:spcAft>
                          <a:spcPts val="1000"/>
                        </a:spcAft>
                      </a:pPr>
                      <a:r>
                        <a:rPr lang="ru-RU" sz="1200" kern="0">
                          <a:effectLst/>
                        </a:rPr>
                        <a:t>Отрасль промышленности,</a:t>
                      </a:r>
                      <a:endParaRPr lang="ru-RU" sz="1100" kern="150">
                        <a:effectLst/>
                      </a:endParaRPr>
                    </a:p>
                    <a:p>
                      <a:pPr marL="831850" fontAlgn="auto">
                        <a:lnSpc>
                          <a:spcPct val="115000"/>
                        </a:lnSpc>
                        <a:spcBef>
                          <a:spcPts val="205"/>
                        </a:spcBef>
                        <a:spcAft>
                          <a:spcPts val="1000"/>
                        </a:spcAft>
                      </a:pPr>
                      <a:r>
                        <a:rPr lang="ru-RU" sz="1200" kern="0">
                          <a:effectLst/>
                        </a:rPr>
                        <a:t>подконтрольные объекты</a:t>
                      </a:r>
                      <a:endParaRPr lang="ru-RU" sz="1100" kern="1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marL="951230" marR="923290" algn="ctr" fontAlgn="auto">
                        <a:lnSpc>
                          <a:spcPts val="1350"/>
                        </a:lnSpc>
                        <a:spcAft>
                          <a:spcPts val="1000"/>
                        </a:spcAft>
                      </a:pPr>
                      <a:r>
                        <a:rPr lang="ru-RU" sz="1200" kern="0">
                          <a:effectLst/>
                        </a:rPr>
                        <a:t>Число аварий</a:t>
                      </a:r>
                      <a:endParaRPr lang="ru-RU" sz="1100" kern="1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6170990"/>
                  </a:ext>
                </a:extLst>
              </a:tr>
              <a:tr h="2782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0805" algn="ctr" fontAlgn="auto">
                        <a:lnSpc>
                          <a:spcPts val="1350"/>
                        </a:lnSpc>
                        <a:spcAft>
                          <a:spcPts val="1000"/>
                        </a:spcAft>
                      </a:pPr>
                      <a:r>
                        <a:rPr lang="ru-RU" sz="1200" kern="0">
                          <a:effectLst/>
                        </a:rPr>
                        <a:t>2019 год</a:t>
                      </a:r>
                      <a:endParaRPr lang="ru-RU" sz="1100" kern="1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0805" algn="ctr" fontAlgn="auto">
                        <a:lnSpc>
                          <a:spcPts val="1350"/>
                        </a:lnSpc>
                        <a:spcAft>
                          <a:spcPts val="1000"/>
                        </a:spcAft>
                      </a:pPr>
                      <a:r>
                        <a:rPr lang="ru-RU" sz="1200" kern="0">
                          <a:effectLst/>
                        </a:rPr>
                        <a:t>2020 год</a:t>
                      </a:r>
                      <a:endParaRPr lang="ru-RU" sz="1100" kern="1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88900" algn="ctr" fontAlgn="auto">
                        <a:lnSpc>
                          <a:spcPts val="1350"/>
                        </a:lnSpc>
                        <a:spcAft>
                          <a:spcPts val="1000"/>
                        </a:spcAft>
                      </a:pPr>
                      <a:r>
                        <a:rPr lang="ru-RU" sz="1200" kern="0">
                          <a:effectLst/>
                        </a:rPr>
                        <a:t>+/-</a:t>
                      </a:r>
                      <a:endParaRPr lang="ru-RU" sz="1100" kern="1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19150352"/>
                  </a:ext>
                </a:extLst>
              </a:tr>
              <a:tr h="739529">
                <a:tc>
                  <a:txBody>
                    <a:bodyPr/>
                    <a:lstStyle/>
                    <a:p>
                      <a:pPr marL="88265" fontAlgn="auto">
                        <a:lnSpc>
                          <a:spcPts val="1350"/>
                        </a:lnSpc>
                        <a:spcAft>
                          <a:spcPts val="1000"/>
                        </a:spcAft>
                      </a:pPr>
                      <a:r>
                        <a:rPr lang="ru-RU" sz="1200" kern="0">
                          <a:effectLst/>
                        </a:rPr>
                        <a:t>Надзор за металлургическими и коксохимическими производствами и объектами</a:t>
                      </a:r>
                      <a:endParaRPr lang="ru-RU" sz="1100" kern="1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kern="0">
                          <a:effectLst/>
                        </a:rPr>
                        <a:t>1</a:t>
                      </a:r>
                      <a:endParaRPr lang="ru-RU" sz="1100" kern="1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kern="0">
                          <a:effectLst/>
                        </a:rPr>
                        <a:t>0</a:t>
                      </a:r>
                      <a:endParaRPr lang="ru-RU" sz="1100" kern="1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kern="0">
                          <a:effectLst/>
                        </a:rPr>
                        <a:t>- 1</a:t>
                      </a:r>
                      <a:endParaRPr lang="ru-RU" sz="1100" kern="1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70102906"/>
                  </a:ext>
                </a:extLst>
              </a:tr>
              <a:tr h="316941">
                <a:tc>
                  <a:txBody>
                    <a:bodyPr/>
                    <a:lstStyle/>
                    <a:p>
                      <a:pPr marL="88265" fontAlgn="auto">
                        <a:lnSpc>
                          <a:spcPts val="1355"/>
                        </a:lnSpc>
                        <a:spcAft>
                          <a:spcPts val="1000"/>
                        </a:spcAft>
                      </a:pPr>
                      <a:r>
                        <a:rPr lang="ru-RU" sz="1200" kern="0">
                          <a:effectLst/>
                        </a:rPr>
                        <a:t>Надзор за подъемными сооружениями</a:t>
                      </a:r>
                      <a:endParaRPr lang="ru-RU" sz="1100" kern="1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kern="0">
                          <a:effectLst/>
                        </a:rPr>
                        <a:t>6</a:t>
                      </a:r>
                      <a:endParaRPr lang="ru-RU" sz="1100" kern="1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kern="0">
                          <a:effectLst/>
                        </a:rPr>
                        <a:t>3</a:t>
                      </a:r>
                      <a:endParaRPr lang="ru-RU" sz="1100" kern="1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kern="0">
                          <a:effectLst/>
                        </a:rPr>
                        <a:t>- 3</a:t>
                      </a:r>
                      <a:endParaRPr lang="ru-RU" sz="1100" kern="1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50382802"/>
                  </a:ext>
                </a:extLst>
              </a:tr>
              <a:tr h="493019">
                <a:tc>
                  <a:txBody>
                    <a:bodyPr/>
                    <a:lstStyle/>
                    <a:p>
                      <a:pPr marL="88265" fontAlgn="auto">
                        <a:lnSpc>
                          <a:spcPts val="1365"/>
                        </a:lnSpc>
                        <a:spcAft>
                          <a:spcPts val="1000"/>
                        </a:spcAft>
                      </a:pPr>
                      <a:r>
                        <a:rPr lang="ru-RU" sz="1200" kern="0">
                          <a:effectLst/>
                        </a:rPr>
                        <a:t>Надзор за объектами газораспределения и газопотребления</a:t>
                      </a:r>
                      <a:endParaRPr lang="ru-RU" sz="1100" kern="1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kern="0">
                          <a:effectLst/>
                        </a:rPr>
                        <a:t>2</a:t>
                      </a:r>
                      <a:endParaRPr lang="ru-RU" sz="1100" kern="1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kern="0">
                          <a:effectLst/>
                        </a:rPr>
                        <a:t>1</a:t>
                      </a:r>
                      <a:endParaRPr lang="ru-RU" sz="1100" kern="1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kern="0">
                          <a:effectLst/>
                        </a:rPr>
                        <a:t>- 1</a:t>
                      </a:r>
                      <a:endParaRPr lang="ru-RU" sz="1100" kern="1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70202872"/>
                  </a:ext>
                </a:extLst>
              </a:tr>
              <a:tr h="493019">
                <a:tc>
                  <a:txBody>
                    <a:bodyPr/>
                    <a:lstStyle/>
                    <a:p>
                      <a:pPr marL="88265" fontAlgn="auto">
                        <a:lnSpc>
                          <a:spcPts val="1350"/>
                        </a:lnSpc>
                        <a:spcAft>
                          <a:spcPts val="1000"/>
                        </a:spcAft>
                      </a:pPr>
                      <a:r>
                        <a:rPr lang="ru-RU" sz="1200" kern="0">
                          <a:effectLst/>
                        </a:rPr>
                        <a:t>Надзор за оборудованием, работающим под давлением</a:t>
                      </a:r>
                      <a:endParaRPr lang="ru-RU" sz="1100" kern="1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kern="0">
                          <a:effectLst/>
                        </a:rPr>
                        <a:t>0</a:t>
                      </a:r>
                      <a:endParaRPr lang="ru-RU" sz="1100" kern="1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kern="0">
                          <a:effectLst/>
                        </a:rPr>
                        <a:t>1</a:t>
                      </a:r>
                      <a:endParaRPr lang="ru-RU" sz="1100" kern="1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88900" algn="ctr" fontAlgn="auto">
                        <a:lnSpc>
                          <a:spcPts val="1350"/>
                        </a:lnSpc>
                        <a:spcAft>
                          <a:spcPts val="1000"/>
                        </a:spcAft>
                      </a:pPr>
                      <a:r>
                        <a:rPr lang="ru-RU" sz="1200" kern="0">
                          <a:effectLst/>
                        </a:rPr>
                        <a:t>+1</a:t>
                      </a:r>
                      <a:endParaRPr lang="ru-RU" sz="1100" kern="1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69652259"/>
                  </a:ext>
                </a:extLst>
              </a:tr>
              <a:tr h="279964">
                <a:tc>
                  <a:txBody>
                    <a:bodyPr/>
                    <a:lstStyle/>
                    <a:p>
                      <a:pPr marL="88265" fontAlgn="auto">
                        <a:lnSpc>
                          <a:spcPts val="1350"/>
                        </a:lnSpc>
                        <a:spcAft>
                          <a:spcPts val="1000"/>
                        </a:spcAft>
                      </a:pPr>
                      <a:r>
                        <a:rPr lang="ru-RU" sz="1200" kern="0">
                          <a:effectLst/>
                        </a:rPr>
                        <a:t>Надзор за тепловыми электростанциями</a:t>
                      </a:r>
                      <a:endParaRPr lang="ru-RU" sz="1100" kern="1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kern="0">
                          <a:effectLst/>
                        </a:rPr>
                        <a:t>0</a:t>
                      </a:r>
                      <a:endParaRPr lang="ru-RU" sz="1100" kern="1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kern="0">
                          <a:effectLst/>
                        </a:rPr>
                        <a:t>1</a:t>
                      </a:r>
                      <a:endParaRPr lang="ru-RU" sz="1100" kern="1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kern="0">
                          <a:effectLst/>
                        </a:rPr>
                        <a:t>+ 1</a:t>
                      </a:r>
                      <a:endParaRPr lang="ru-RU" sz="1100" kern="1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7987625"/>
                  </a:ext>
                </a:extLst>
              </a:tr>
              <a:tr h="279964">
                <a:tc>
                  <a:txBody>
                    <a:bodyPr/>
                    <a:lstStyle/>
                    <a:p>
                      <a:pPr marL="88265" fontAlgn="auto">
                        <a:lnSpc>
                          <a:spcPts val="1365"/>
                        </a:lnSpc>
                        <a:spcAft>
                          <a:spcPts val="1000"/>
                        </a:spcAft>
                      </a:pPr>
                      <a:r>
                        <a:rPr lang="ru-RU" sz="1200" kern="0">
                          <a:effectLst/>
                        </a:rPr>
                        <a:t>Итого</a:t>
                      </a:r>
                      <a:endParaRPr lang="ru-RU" sz="1100" kern="1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kern="0">
                          <a:effectLst/>
                        </a:rPr>
                        <a:t>9</a:t>
                      </a:r>
                      <a:endParaRPr lang="ru-RU" sz="1100" kern="1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kern="0">
                          <a:effectLst/>
                        </a:rPr>
                        <a:t>6</a:t>
                      </a:r>
                      <a:endParaRPr lang="ru-RU" sz="1100" kern="1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kern="0" dirty="0">
                          <a:effectLst/>
                        </a:rPr>
                        <a:t>- 3</a:t>
                      </a:r>
                      <a:endParaRPr lang="ru-RU" sz="1100" kern="1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73380384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1A3F447A-8D86-49EC-AB44-D80DAED0B68E}"/>
              </a:ext>
            </a:extLst>
          </p:cNvPr>
          <p:cNvSpPr txBox="1"/>
          <p:nvPr/>
        </p:nvSpPr>
        <p:spPr>
          <a:xfrm>
            <a:off x="5345871" y="6351161"/>
            <a:ext cx="3633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1F497D"/>
                </a:solidFill>
              </a:rPr>
              <a:t>Уральское управление, 26.05.2021</a:t>
            </a:r>
          </a:p>
        </p:txBody>
      </p:sp>
    </p:spTree>
    <p:extLst>
      <p:ext uri="{BB962C8B-B14F-4D97-AF65-F5344CB8AC3E}">
        <p14:creationId xmlns:p14="http://schemas.microsoft.com/office/powerpoint/2010/main" val="18034603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Прямая соединительная линия 15"/>
          <p:cNvCxnSpPr/>
          <p:nvPr/>
        </p:nvCxnSpPr>
        <p:spPr>
          <a:xfrm>
            <a:off x="433636" y="6292412"/>
            <a:ext cx="8424936" cy="0"/>
          </a:xfrm>
          <a:prstGeom prst="line">
            <a:avLst/>
          </a:prstGeom>
          <a:ln w="15875">
            <a:solidFill>
              <a:schemeClr val="tx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95536" y="6283106"/>
            <a:ext cx="7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Blip>
                <a:blip r:embed="rId2"/>
              </a:buBlip>
            </a:pPr>
            <a:r>
              <a:rPr lang="ru-RU" b="1" dirty="0">
                <a:solidFill>
                  <a:srgbClr val="1F497D"/>
                </a:solidFill>
              </a:rPr>
              <a:t>24</a:t>
            </a:r>
          </a:p>
        </p:txBody>
      </p:sp>
      <p:pic>
        <p:nvPicPr>
          <p:cNvPr id="13" name="Picture 2" descr="&amp;Fcy;&amp;iecy;&amp;dcy;&amp;iecy;&amp;rcy;&amp;acy;&amp;lcy;&amp;softcy;&amp;ncy;&amp;acy;&amp;yacy; &amp;scy;&amp;lcy;&amp;ucy;&amp;zhcy;&amp;bcy;&amp;acy; &amp;pcy;&amp;ocy; &amp;ecy;&amp;kcy;&amp;ocy;&amp;lcy;&amp;ocy;&amp;gcy;&amp;icy;&amp;chcy;&amp;iecy;&amp;scy;&amp;kcy;&amp;ocy;&amp;mcy;&amp;ucy;, &amp;tcy;&amp;iecy;&amp;khcy;&amp;ncy;&amp;ocy;&amp;lcy;&amp;ocy;&amp;gcy;&amp;icy;&amp;chcy;&amp;iecy;&amp;scy;&amp;kcy;&amp;ocy;&amp;mcy;&amp;ucy; &amp;icy; &amp;acy;&amp;tcy;&amp;ocy;&amp;mcy;&amp;ncy;&amp;ocy;&amp;mcy;&amp;ucy; &amp;ncy;&amp;acy;&amp;dcy;&amp;zcy;&amp;ocy;&amp;rcy;&amp;ucy; &amp;Rcy;&amp;Ocy;&amp;Scy;&amp;Tcy;&amp;IEcy;&amp;KHcy;&amp;Ncy;&amp;Acy;&amp;Dcy;&amp;Zcy;&amp;Ocy;&amp;R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20" y="143930"/>
            <a:ext cx="1573978" cy="1844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66E9FEB-3D5A-4434-A32C-407128413511}"/>
              </a:ext>
            </a:extLst>
          </p:cNvPr>
          <p:cNvSpPr txBox="1"/>
          <p:nvPr/>
        </p:nvSpPr>
        <p:spPr>
          <a:xfrm>
            <a:off x="2892131" y="281865"/>
            <a:ext cx="60887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1F497D"/>
                </a:solidFill>
              </a:rPr>
              <a:t>Уральское управление Ростехнадзора</a:t>
            </a: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5DAF9851-4CED-4F87-9F20-A6992B945C28}"/>
              </a:ext>
            </a:extLst>
          </p:cNvPr>
          <p:cNvCxnSpPr/>
          <p:nvPr/>
        </p:nvCxnSpPr>
        <p:spPr>
          <a:xfrm>
            <a:off x="3059832" y="834971"/>
            <a:ext cx="5753309" cy="0"/>
          </a:xfrm>
          <a:prstGeom prst="line">
            <a:avLst/>
          </a:prstGeom>
          <a:ln w="15875">
            <a:solidFill>
              <a:schemeClr val="tx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93CF3AF6-6D97-45BE-AFF9-821A28ECB989}"/>
              </a:ext>
            </a:extLst>
          </p:cNvPr>
          <p:cNvSpPr txBox="1"/>
          <p:nvPr/>
        </p:nvSpPr>
        <p:spPr>
          <a:xfrm>
            <a:off x="3059831" y="980727"/>
            <a:ext cx="57533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prstClr val="black"/>
                </a:solidFill>
              </a:rPr>
              <a:t>Динамика производственного травматизма</a:t>
            </a:r>
          </a:p>
        </p:txBody>
      </p:sp>
      <p:graphicFrame>
        <p:nvGraphicFramePr>
          <p:cNvPr id="15" name="Диаграмма 14">
            <a:extLst>
              <a:ext uri="{FF2B5EF4-FFF2-40B4-BE49-F238E27FC236}">
                <a16:creationId xmlns:a16="http://schemas.microsoft.com/office/drawing/2014/main" id="{8BAC5131-B07F-44B1-9B45-6C76A1565A2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88882771"/>
              </p:ext>
            </p:extLst>
          </p:nvPr>
        </p:nvGraphicFramePr>
        <p:xfrm>
          <a:off x="317067" y="1732629"/>
          <a:ext cx="8512786" cy="4569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DFAE030C-61B3-49E7-8BC2-3F02A8A6A805}"/>
              </a:ext>
            </a:extLst>
          </p:cNvPr>
          <p:cNvSpPr txBox="1"/>
          <p:nvPr/>
        </p:nvSpPr>
        <p:spPr>
          <a:xfrm>
            <a:off x="5345871" y="6351161"/>
            <a:ext cx="3633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1F497D"/>
                </a:solidFill>
              </a:rPr>
              <a:t>Уральское управление, 26.05.2021</a:t>
            </a:r>
          </a:p>
        </p:txBody>
      </p:sp>
    </p:spTree>
    <p:extLst>
      <p:ext uri="{BB962C8B-B14F-4D97-AF65-F5344CB8AC3E}">
        <p14:creationId xmlns:p14="http://schemas.microsoft.com/office/powerpoint/2010/main" val="24755678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Прямая соединительная линия 15"/>
          <p:cNvCxnSpPr/>
          <p:nvPr/>
        </p:nvCxnSpPr>
        <p:spPr>
          <a:xfrm>
            <a:off x="433636" y="6292412"/>
            <a:ext cx="8424936" cy="0"/>
          </a:xfrm>
          <a:prstGeom prst="line">
            <a:avLst/>
          </a:prstGeom>
          <a:ln w="15875">
            <a:solidFill>
              <a:schemeClr val="tx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95536" y="6283106"/>
            <a:ext cx="7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Blip>
                <a:blip r:embed="rId2"/>
              </a:buBlip>
            </a:pPr>
            <a:r>
              <a:rPr lang="ru-RU" b="1" dirty="0">
                <a:solidFill>
                  <a:srgbClr val="1F497D"/>
                </a:solidFill>
              </a:rPr>
              <a:t>25</a:t>
            </a:r>
          </a:p>
        </p:txBody>
      </p:sp>
      <p:pic>
        <p:nvPicPr>
          <p:cNvPr id="13" name="Picture 2" descr="&amp;Fcy;&amp;iecy;&amp;dcy;&amp;iecy;&amp;rcy;&amp;acy;&amp;lcy;&amp;softcy;&amp;ncy;&amp;acy;&amp;yacy; &amp;scy;&amp;lcy;&amp;ucy;&amp;zhcy;&amp;bcy;&amp;acy; &amp;pcy;&amp;ocy; &amp;ecy;&amp;kcy;&amp;ocy;&amp;lcy;&amp;ocy;&amp;gcy;&amp;icy;&amp;chcy;&amp;iecy;&amp;scy;&amp;kcy;&amp;ocy;&amp;mcy;&amp;ucy;, &amp;tcy;&amp;iecy;&amp;khcy;&amp;ncy;&amp;ocy;&amp;lcy;&amp;ocy;&amp;gcy;&amp;icy;&amp;chcy;&amp;iecy;&amp;scy;&amp;kcy;&amp;ocy;&amp;mcy;&amp;ucy; &amp;icy; &amp;acy;&amp;tcy;&amp;ocy;&amp;mcy;&amp;ncy;&amp;ocy;&amp;mcy;&amp;ucy; &amp;ncy;&amp;acy;&amp;dcy;&amp;zcy;&amp;ocy;&amp;rcy;&amp;ucy; &amp;Rcy;&amp;Ocy;&amp;Scy;&amp;Tcy;&amp;IEcy;&amp;KHcy;&amp;Ncy;&amp;Acy;&amp;Dcy;&amp;Zcy;&amp;Ocy;&amp;R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20" y="143930"/>
            <a:ext cx="1573978" cy="1844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EFA997F-61EB-495B-892B-B27D9B78094C}"/>
              </a:ext>
            </a:extLst>
          </p:cNvPr>
          <p:cNvSpPr txBox="1"/>
          <p:nvPr/>
        </p:nvSpPr>
        <p:spPr>
          <a:xfrm>
            <a:off x="2892131" y="281865"/>
            <a:ext cx="60887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1F497D"/>
                </a:solidFill>
              </a:rPr>
              <a:t>Уральское управление Ростехнадзора</a:t>
            </a: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4C5F5DC5-6E94-49E1-9786-62E2DF7EB50C}"/>
              </a:ext>
            </a:extLst>
          </p:cNvPr>
          <p:cNvCxnSpPr/>
          <p:nvPr/>
        </p:nvCxnSpPr>
        <p:spPr>
          <a:xfrm>
            <a:off x="3059832" y="834971"/>
            <a:ext cx="5753309" cy="0"/>
          </a:xfrm>
          <a:prstGeom prst="line">
            <a:avLst/>
          </a:prstGeom>
          <a:ln w="15875">
            <a:solidFill>
              <a:schemeClr val="tx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91A46041-A4EA-47D5-837B-B69275BC9729}"/>
              </a:ext>
            </a:extLst>
          </p:cNvPr>
          <p:cNvSpPr txBox="1"/>
          <p:nvPr/>
        </p:nvSpPr>
        <p:spPr>
          <a:xfrm>
            <a:off x="3059831" y="980727"/>
            <a:ext cx="57533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prstClr val="black"/>
                </a:solidFill>
              </a:rPr>
              <a:t>Основные причины аварий и несчастных случаев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4BFA307-7B31-4B09-8A80-24E8680AC89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7765" l="0" r="98750">
                        <a14:foregroundMark x1="19563" y1="20797" x2="13563" y2="85811"/>
                        <a14:foregroundMark x1="2125" y1="82507" x2="44563" y2="93294"/>
                        <a14:foregroundMark x1="18375" y1="93294" x2="97813" y2="93780"/>
                        <a14:foregroundMark x1="31000" y1="85811" x2="84875" y2="42760"/>
                        <a14:foregroundMark x1="53000" y1="60058" x2="98750" y2="75996"/>
                        <a14:foregroundMark x1="42750" y1="81147" x2="76125" y2="83965"/>
                        <a14:foregroundMark x1="2125" y1="76482" x2="18375" y2="68999"/>
                        <a14:backgroundMark x1="4563" y1="28280" x2="4250" y2="11467"/>
                        <a14:backgroundMark x1="4563" y1="40914" x2="14750" y2="5345"/>
                        <a14:backgroundMark x1="16250" y1="8649" x2="37938" y2="9524"/>
                        <a14:backgroundMark x1="35813" y1="41885" x2="22313" y2="25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4597287"/>
            <a:ext cx="2390715" cy="153752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27A0040-846C-4CDB-AE43-5D805E753558}"/>
              </a:ext>
            </a:extLst>
          </p:cNvPr>
          <p:cNvSpPr txBox="1"/>
          <p:nvPr/>
        </p:nvSpPr>
        <p:spPr>
          <a:xfrm>
            <a:off x="237069" y="1929288"/>
            <a:ext cx="874377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Symbol" panose="05050102010706020507" pitchFamily="18" charset="2"/>
              <a:buChar char="-"/>
              <a:tabLst>
                <a:tab pos="631825" algn="l"/>
              </a:tabLst>
            </a:pPr>
            <a:r>
              <a:rPr lang="ru-RU" sz="1400" dirty="0"/>
              <a:t>износ основных производственных фондов;</a:t>
            </a:r>
          </a:p>
          <a:p>
            <a:pPr marL="285750" indent="-285750" algn="just">
              <a:buFont typeface="Symbol" panose="05050102010706020507" pitchFamily="18" charset="2"/>
              <a:buChar char="-"/>
              <a:tabLst>
                <a:tab pos="631825" algn="l"/>
              </a:tabLst>
            </a:pPr>
            <a:r>
              <a:rPr lang="ru-RU" sz="1400" dirty="0"/>
              <a:t>некачественное, или несвоевременное выполнение работ по обслуживанию и ремонту;</a:t>
            </a:r>
          </a:p>
          <a:p>
            <a:pPr marL="285750" indent="-285750" algn="just">
              <a:buFont typeface="Symbol" panose="05050102010706020507" pitchFamily="18" charset="2"/>
              <a:buChar char="-"/>
              <a:tabLst>
                <a:tab pos="631825" algn="l"/>
              </a:tabLst>
            </a:pPr>
            <a:r>
              <a:rPr lang="ru-RU" sz="1400" dirty="0"/>
              <a:t>выполнение ремонта технических устройств с применением запасных частей, инструментов и принадлежностей, не прошедших подтверждение соответствия и не соответствующих установленным паспортным характеристикам узлов и агрегатов; </a:t>
            </a:r>
          </a:p>
          <a:p>
            <a:pPr marL="285750" indent="-285750" algn="just">
              <a:buFont typeface="Symbol" panose="05050102010706020507" pitchFamily="18" charset="2"/>
              <a:buChar char="-"/>
              <a:tabLst>
                <a:tab pos="631825" algn="l"/>
              </a:tabLst>
            </a:pPr>
            <a:r>
              <a:rPr lang="ru-RU" sz="1400" dirty="0"/>
              <a:t>отсутствие должного внимания со стороны органа контроля, занятых оказанием услуг по реализации систем планово-предупредительных работ, в том числе с использованием специальной техники и грузоподъемных машин,  оказывающих услуги по противоаварийной защите;</a:t>
            </a:r>
          </a:p>
          <a:p>
            <a:pPr marL="285750" indent="-285750" algn="just">
              <a:buFont typeface="Symbol" panose="05050102010706020507" pitchFamily="18" charset="2"/>
              <a:buChar char="-"/>
              <a:tabLst>
                <a:tab pos="631825" algn="l"/>
              </a:tabLst>
            </a:pPr>
            <a:r>
              <a:rPr lang="ru-RU" sz="1400" dirty="0"/>
              <a:t>неудовлетворительная подготовка персонала (молодые кадры до 40 лет), занятые на эксплуатации различного оборудования, в том числе подъёмных сооружений. Слабое обучение и зачастую формальное отношение образовательных учреждений к обучению и подготовке рабочих по программам профессионального обучения;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EF4E5C8-76D5-47E7-81E5-7B9B256E6D3C}"/>
              </a:ext>
            </a:extLst>
          </p:cNvPr>
          <p:cNvSpPr txBox="1"/>
          <p:nvPr/>
        </p:nvSpPr>
        <p:spPr>
          <a:xfrm>
            <a:off x="237069" y="4482887"/>
            <a:ext cx="627914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Symbol" panose="05050102010706020507" pitchFamily="18" charset="2"/>
              <a:buChar char="-"/>
              <a:tabLst>
                <a:tab pos="631825" algn="l"/>
              </a:tabLst>
            </a:pPr>
            <a:r>
              <a:rPr lang="ru-RU" sz="1400" dirty="0"/>
              <a:t>недостаточная подготовка кадров как теоретических, так и практических навыков;</a:t>
            </a:r>
          </a:p>
          <a:p>
            <a:pPr marL="285750" indent="-285750" algn="just">
              <a:buFont typeface="Symbol" panose="05050102010706020507" pitchFamily="18" charset="2"/>
              <a:buChar char="-"/>
              <a:tabLst>
                <a:tab pos="631825" algn="l"/>
              </a:tabLst>
            </a:pPr>
            <a:r>
              <a:rPr lang="ru-RU" sz="1400" dirty="0"/>
              <a:t>недостаточная численность инженерно-технических работников, на которых возложен контроль за подготовкой и проведением опасных работ и эксплуатацией оборудования опасных производственных объектов;</a:t>
            </a:r>
          </a:p>
          <a:p>
            <a:pPr marL="285750" indent="-285750" algn="just">
              <a:buFont typeface="Symbol" panose="05050102010706020507" pitchFamily="18" charset="2"/>
              <a:buChar char="-"/>
              <a:tabLst>
                <a:tab pos="631825" algn="l"/>
              </a:tabLst>
            </a:pPr>
            <a:r>
              <a:rPr lang="ru-RU" sz="1400" dirty="0"/>
              <a:t>не проведение плановых ремонтов и испытаний оборудования в установленные техническими нормами сроки (ремонты выполняются по факту выхода из строя оборудования).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3EC6231-937F-4CFC-A1A8-F6B7A9797F45}"/>
              </a:ext>
            </a:extLst>
          </p:cNvPr>
          <p:cNvSpPr txBox="1"/>
          <p:nvPr/>
        </p:nvSpPr>
        <p:spPr>
          <a:xfrm>
            <a:off x="5345871" y="6351161"/>
            <a:ext cx="3633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1F497D"/>
                </a:solidFill>
              </a:rPr>
              <a:t>Уральское управление, 26.05.2021</a:t>
            </a:r>
          </a:p>
        </p:txBody>
      </p:sp>
    </p:spTree>
    <p:extLst>
      <p:ext uri="{BB962C8B-B14F-4D97-AF65-F5344CB8AC3E}">
        <p14:creationId xmlns:p14="http://schemas.microsoft.com/office/powerpoint/2010/main" val="21063656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Прямая соединительная линия 15"/>
          <p:cNvCxnSpPr/>
          <p:nvPr/>
        </p:nvCxnSpPr>
        <p:spPr>
          <a:xfrm>
            <a:off x="433636" y="6292412"/>
            <a:ext cx="8424936" cy="0"/>
          </a:xfrm>
          <a:prstGeom prst="line">
            <a:avLst/>
          </a:prstGeom>
          <a:ln w="15875">
            <a:solidFill>
              <a:schemeClr val="tx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95536" y="6283106"/>
            <a:ext cx="7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Blip>
                <a:blip r:embed="rId2"/>
              </a:buBlip>
            </a:pPr>
            <a:r>
              <a:rPr lang="ru-RU" b="1" dirty="0">
                <a:solidFill>
                  <a:srgbClr val="1F497D"/>
                </a:solidFill>
              </a:rPr>
              <a:t>26</a:t>
            </a:r>
          </a:p>
        </p:txBody>
      </p:sp>
      <p:pic>
        <p:nvPicPr>
          <p:cNvPr id="13" name="Picture 2" descr="&amp;Fcy;&amp;iecy;&amp;dcy;&amp;iecy;&amp;rcy;&amp;acy;&amp;lcy;&amp;softcy;&amp;ncy;&amp;acy;&amp;yacy; &amp;scy;&amp;lcy;&amp;ucy;&amp;zhcy;&amp;bcy;&amp;acy; &amp;pcy;&amp;ocy; &amp;ecy;&amp;kcy;&amp;ocy;&amp;lcy;&amp;ocy;&amp;gcy;&amp;icy;&amp;chcy;&amp;iecy;&amp;scy;&amp;kcy;&amp;ocy;&amp;mcy;&amp;ucy;, &amp;tcy;&amp;iecy;&amp;khcy;&amp;ncy;&amp;ocy;&amp;lcy;&amp;ocy;&amp;gcy;&amp;icy;&amp;chcy;&amp;iecy;&amp;scy;&amp;kcy;&amp;ocy;&amp;mcy;&amp;ucy; &amp;icy; &amp;acy;&amp;tcy;&amp;ocy;&amp;mcy;&amp;ncy;&amp;ocy;&amp;mcy;&amp;ucy; &amp;ncy;&amp;acy;&amp;dcy;&amp;zcy;&amp;ocy;&amp;rcy;&amp;ucy; &amp;Rcy;&amp;Ocy;&amp;Scy;&amp;Tcy;&amp;IEcy;&amp;KHcy;&amp;Ncy;&amp;Acy;&amp;Dcy;&amp;Zcy;&amp;Ocy;&amp;R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20" y="143930"/>
            <a:ext cx="1573978" cy="1844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1039422-C7EC-448D-AD10-4259EB84937F}"/>
              </a:ext>
            </a:extLst>
          </p:cNvPr>
          <p:cNvSpPr txBox="1"/>
          <p:nvPr/>
        </p:nvSpPr>
        <p:spPr>
          <a:xfrm>
            <a:off x="2892131" y="281865"/>
            <a:ext cx="60887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1F497D"/>
                </a:solidFill>
              </a:rPr>
              <a:t>Уральское управление Ростехнадзора</a:t>
            </a: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A9BA95F1-1D45-489E-9269-0918718B8BB6}"/>
              </a:ext>
            </a:extLst>
          </p:cNvPr>
          <p:cNvCxnSpPr/>
          <p:nvPr/>
        </p:nvCxnSpPr>
        <p:spPr>
          <a:xfrm>
            <a:off x="3059832" y="834971"/>
            <a:ext cx="5753309" cy="0"/>
          </a:xfrm>
          <a:prstGeom prst="line">
            <a:avLst/>
          </a:prstGeom>
          <a:ln w="15875">
            <a:solidFill>
              <a:schemeClr val="tx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F0466BFF-DE20-438B-B95D-BA4CD68748D8}"/>
              </a:ext>
            </a:extLst>
          </p:cNvPr>
          <p:cNvSpPr txBox="1"/>
          <p:nvPr/>
        </p:nvSpPr>
        <p:spPr>
          <a:xfrm>
            <a:off x="3059831" y="980727"/>
            <a:ext cx="57533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prstClr val="black"/>
                </a:solidFill>
              </a:rPr>
              <a:t>Структура Уральского управления Ростехнадзора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B8458853-9A2D-4393-9559-E0DA15958F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9860516"/>
              </p:ext>
            </p:extLst>
          </p:nvPr>
        </p:nvGraphicFramePr>
        <p:xfrm>
          <a:off x="179512" y="1951036"/>
          <a:ext cx="8801328" cy="4242250"/>
        </p:xfrm>
        <a:graphic>
          <a:graphicData uri="http://schemas.openxmlformats.org/drawingml/2006/table">
            <a:tbl>
              <a:tblPr bandRow="1">
                <a:tableStyleId>{F5AB1C69-6EDB-4FF4-983F-18BD219EF322}</a:tableStyleId>
              </a:tblPr>
              <a:tblGrid>
                <a:gridCol w="473396">
                  <a:extLst>
                    <a:ext uri="{9D8B030D-6E8A-4147-A177-3AD203B41FA5}">
                      <a16:colId xmlns:a16="http://schemas.microsoft.com/office/drawing/2014/main" val="1355532647"/>
                    </a:ext>
                  </a:extLst>
                </a:gridCol>
                <a:gridCol w="2694956">
                  <a:extLst>
                    <a:ext uri="{9D8B030D-6E8A-4147-A177-3AD203B41FA5}">
                      <a16:colId xmlns:a16="http://schemas.microsoft.com/office/drawing/2014/main" val="2284775792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57177269"/>
                    </a:ext>
                  </a:extLst>
                </a:gridCol>
                <a:gridCol w="1154581">
                  <a:extLst>
                    <a:ext uri="{9D8B030D-6E8A-4147-A177-3AD203B41FA5}">
                      <a16:colId xmlns:a16="http://schemas.microsoft.com/office/drawing/2014/main" val="2923715551"/>
                    </a:ext>
                  </a:extLst>
                </a:gridCol>
                <a:gridCol w="711766">
                  <a:extLst>
                    <a:ext uri="{9D8B030D-6E8A-4147-A177-3AD203B41FA5}">
                      <a16:colId xmlns:a16="http://schemas.microsoft.com/office/drawing/2014/main" val="4244399178"/>
                    </a:ext>
                  </a:extLst>
                </a:gridCol>
                <a:gridCol w="1894421">
                  <a:extLst>
                    <a:ext uri="{9D8B030D-6E8A-4147-A177-3AD203B41FA5}">
                      <a16:colId xmlns:a16="http://schemas.microsoft.com/office/drawing/2014/main" val="406812294"/>
                    </a:ext>
                  </a:extLst>
                </a:gridCol>
              </a:tblGrid>
              <a:tr h="307591">
                <a:tc>
                  <a:txBody>
                    <a:bodyPr/>
                    <a:lstStyle/>
                    <a:p>
                      <a:pPr marL="5715" algn="ctr" fontAlgn="auto">
                        <a:lnSpc>
                          <a:spcPts val="1145"/>
                        </a:lnSpc>
                        <a:spcBef>
                          <a:spcPts val="480"/>
                        </a:spcBef>
                        <a:spcAft>
                          <a:spcPts val="1000"/>
                        </a:spcAft>
                      </a:pPr>
                      <a:r>
                        <a:rPr lang="en-US" sz="800" kern="0" dirty="0">
                          <a:effectLst/>
                        </a:rPr>
                        <a:t>N</a:t>
                      </a:r>
                      <a:endParaRPr lang="ru-RU" sz="800" kern="150" dirty="0">
                        <a:effectLst/>
                      </a:endParaRPr>
                    </a:p>
                    <a:p>
                      <a:pPr marL="64770" marR="59690" algn="ctr" fontAlgn="auto">
                        <a:lnSpc>
                          <a:spcPts val="1145"/>
                        </a:lnSpc>
                        <a:spcAft>
                          <a:spcPts val="1000"/>
                        </a:spcAft>
                      </a:pPr>
                      <a:r>
                        <a:rPr lang="en-US" sz="800" kern="0" dirty="0">
                          <a:effectLst/>
                        </a:rPr>
                        <a:t>п/п</a:t>
                      </a:r>
                      <a:endParaRPr lang="ru-RU" sz="800" kern="1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3495" marR="179705" algn="ctr" fontAlgn="auto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1000"/>
                        </a:spcAft>
                        <a:tabLst>
                          <a:tab pos="1553845" algn="l"/>
                        </a:tabLst>
                      </a:pPr>
                      <a:r>
                        <a:rPr lang="en-US" sz="800" kern="0" dirty="0" err="1">
                          <a:effectLst/>
                        </a:rPr>
                        <a:t>Описание</a:t>
                      </a:r>
                      <a:r>
                        <a:rPr lang="en-US" sz="800" kern="0" dirty="0">
                          <a:effectLst/>
                        </a:rPr>
                        <a:t> </a:t>
                      </a:r>
                      <a:r>
                        <a:rPr lang="en-US" sz="800" kern="0" dirty="0" err="1">
                          <a:effectLst/>
                        </a:rPr>
                        <a:t>нарушения</a:t>
                      </a:r>
                      <a:endParaRPr lang="ru-RU" sz="800" kern="1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0170" marR="86360" indent="53340" algn="ctr" fontAlgn="auto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1000"/>
                        </a:spcAft>
                      </a:pPr>
                      <a:r>
                        <a:rPr lang="ru-RU" sz="800" kern="0">
                          <a:effectLst/>
                        </a:rPr>
                        <a:t>Нормативный правовой акт, устанавливающий требования</a:t>
                      </a:r>
                      <a:endParaRPr lang="ru-RU" sz="800" kern="1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7960" marR="179705" algn="ctr" fontAlgn="auto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1000"/>
                        </a:spcAft>
                      </a:pPr>
                      <a:r>
                        <a:rPr lang="en-US" sz="800" kern="0">
                          <a:effectLst/>
                        </a:rPr>
                        <a:t>Ответственность</a:t>
                      </a:r>
                      <a:endParaRPr lang="ru-RU" sz="800" kern="1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1000"/>
                        </a:spcAft>
                      </a:pPr>
                      <a:r>
                        <a:rPr lang="en-US" sz="800" kern="0">
                          <a:effectLst/>
                        </a:rPr>
                        <a:t>Степень риска</a:t>
                      </a:r>
                      <a:endParaRPr lang="ru-RU" sz="800" kern="1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4140" marR="90170" indent="30480" algn="ctr" fontAlgn="auto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1000"/>
                        </a:spcAft>
                      </a:pPr>
                      <a:r>
                        <a:rPr lang="en-US" sz="800" kern="0">
                          <a:effectLst/>
                        </a:rPr>
                        <a:t>Основные причины нарушений</a:t>
                      </a:r>
                      <a:endParaRPr lang="ru-RU" sz="800" kern="1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81170672"/>
                  </a:ext>
                </a:extLst>
              </a:tr>
              <a:tr h="106592">
                <a:tc>
                  <a:txBody>
                    <a:bodyPr/>
                    <a:lstStyle/>
                    <a:p>
                      <a:pPr marL="5080" algn="ctr" fontAlgn="auto">
                        <a:lnSpc>
                          <a:spcPct val="115000"/>
                        </a:lnSpc>
                        <a:spcBef>
                          <a:spcPts val="470"/>
                        </a:spcBef>
                        <a:spcAft>
                          <a:spcPts val="1000"/>
                        </a:spcAft>
                      </a:pPr>
                      <a:r>
                        <a:rPr lang="en-US" sz="800" kern="0">
                          <a:effectLst/>
                        </a:rPr>
                        <a:t>1</a:t>
                      </a:r>
                      <a:endParaRPr lang="ru-RU" sz="800" kern="1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715" algn="ctr" fontAlgn="auto">
                        <a:lnSpc>
                          <a:spcPct val="115000"/>
                        </a:lnSpc>
                        <a:spcBef>
                          <a:spcPts val="470"/>
                        </a:spcBef>
                        <a:spcAft>
                          <a:spcPts val="1000"/>
                        </a:spcAft>
                      </a:pPr>
                      <a:r>
                        <a:rPr lang="en-US" sz="800" kern="0">
                          <a:effectLst/>
                        </a:rPr>
                        <a:t>2</a:t>
                      </a:r>
                      <a:endParaRPr lang="ru-RU" sz="800" kern="1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" algn="ctr" fontAlgn="auto">
                        <a:lnSpc>
                          <a:spcPct val="115000"/>
                        </a:lnSpc>
                        <a:spcBef>
                          <a:spcPts val="470"/>
                        </a:spcBef>
                        <a:spcAft>
                          <a:spcPts val="1000"/>
                        </a:spcAft>
                      </a:pPr>
                      <a:r>
                        <a:rPr lang="en-US" sz="800" kern="0" dirty="0">
                          <a:effectLst/>
                        </a:rPr>
                        <a:t>3</a:t>
                      </a:r>
                      <a:endParaRPr lang="ru-RU" sz="800" kern="1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255" algn="ctr" fontAlgn="auto">
                        <a:lnSpc>
                          <a:spcPct val="115000"/>
                        </a:lnSpc>
                        <a:spcBef>
                          <a:spcPts val="470"/>
                        </a:spcBef>
                        <a:spcAft>
                          <a:spcPts val="1000"/>
                        </a:spcAft>
                      </a:pPr>
                      <a:r>
                        <a:rPr lang="en-US" sz="800" kern="0" dirty="0">
                          <a:effectLst/>
                        </a:rPr>
                        <a:t>4</a:t>
                      </a:r>
                      <a:endParaRPr lang="ru-RU" sz="800" kern="1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065" algn="ctr" fontAlgn="auto">
                        <a:lnSpc>
                          <a:spcPct val="115000"/>
                        </a:lnSpc>
                        <a:spcBef>
                          <a:spcPts val="470"/>
                        </a:spcBef>
                        <a:spcAft>
                          <a:spcPts val="1000"/>
                        </a:spcAft>
                      </a:pPr>
                      <a:r>
                        <a:rPr lang="en-US" sz="800" kern="0">
                          <a:effectLst/>
                        </a:rPr>
                        <a:t>5</a:t>
                      </a:r>
                      <a:endParaRPr lang="ru-RU" sz="800" kern="1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335" algn="ctr" fontAlgn="auto">
                        <a:lnSpc>
                          <a:spcPct val="115000"/>
                        </a:lnSpc>
                        <a:spcBef>
                          <a:spcPts val="470"/>
                        </a:spcBef>
                        <a:spcAft>
                          <a:spcPts val="1000"/>
                        </a:spcAft>
                      </a:pPr>
                      <a:r>
                        <a:rPr lang="en-US" sz="800" kern="0">
                          <a:effectLst/>
                        </a:rPr>
                        <a:t>6</a:t>
                      </a:r>
                      <a:endParaRPr lang="ru-RU" sz="800" kern="1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016439866"/>
                  </a:ext>
                </a:extLst>
              </a:tr>
              <a:tr h="199061">
                <a:tc gridSpan="6">
                  <a:txBody>
                    <a:bodyPr/>
                    <a:lstStyle/>
                    <a:p>
                      <a:pPr marL="292735" indent="46355" fontAlgn="auto">
                        <a:lnSpc>
                          <a:spcPct val="115000"/>
                        </a:lnSpc>
                        <a:spcBef>
                          <a:spcPts val="475"/>
                        </a:spcBef>
                        <a:spcAft>
                          <a:spcPts val="1000"/>
                        </a:spcAft>
                      </a:pPr>
                      <a:r>
                        <a:rPr lang="ru-RU" sz="800" kern="0" dirty="0">
                          <a:effectLst/>
                        </a:rPr>
                        <a:t>Федеральный государственный энергетический надзор, федеральный государственный контроль (надзор) за соблюдением требований законодательства об энергосбережении и о повышении энергетической эффективности и федеральный государственный надзор в области безопасности гидротехнических сооружений</a:t>
                      </a:r>
                      <a:endParaRPr lang="ru-RU" sz="800" kern="1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4931914"/>
                  </a:ext>
                </a:extLst>
              </a:tr>
              <a:tr h="95294">
                <a:tc gridSpan="6">
                  <a:txBody>
                    <a:bodyPr/>
                    <a:lstStyle/>
                    <a:p>
                      <a:pPr marL="196850" marR="192405" algn="ctr" fontAlgn="auto">
                        <a:lnSpc>
                          <a:spcPct val="115000"/>
                        </a:lnSpc>
                        <a:spcBef>
                          <a:spcPts val="490"/>
                        </a:spcBef>
                        <a:spcAft>
                          <a:spcPts val="1000"/>
                        </a:spcAft>
                      </a:pPr>
                      <a:r>
                        <a:rPr lang="ru-RU" sz="800" kern="0">
                          <a:effectLst/>
                        </a:rPr>
                        <a:t>Типовые нарушения в отношении гидротехнических сооружений</a:t>
                      </a:r>
                      <a:endParaRPr lang="ru-RU" sz="800" kern="1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5444811"/>
                  </a:ext>
                </a:extLst>
              </a:tr>
              <a:tr h="371351">
                <a:tc>
                  <a:txBody>
                    <a:bodyPr/>
                    <a:lstStyle/>
                    <a:p>
                      <a:pPr marL="67945" marR="59690" algn="ctr" fontAlgn="auto">
                        <a:lnSpc>
                          <a:spcPct val="115000"/>
                        </a:lnSpc>
                        <a:spcBef>
                          <a:spcPts val="475"/>
                        </a:spcBef>
                        <a:spcAft>
                          <a:spcPts val="1000"/>
                        </a:spcAft>
                      </a:pPr>
                      <a:r>
                        <a:rPr lang="en-US" sz="800" kern="0">
                          <a:effectLst/>
                        </a:rPr>
                        <a:t>1</a:t>
                      </a:r>
                      <a:endParaRPr lang="ru-RU" sz="800" kern="1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auto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kern="0" dirty="0">
                          <a:effectLst/>
                        </a:rPr>
                        <a:t>Не представлена в орган надзора декларация безопасности ГТС</a:t>
                      </a:r>
                      <a:endParaRPr lang="ru-RU" sz="800" kern="1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auto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kern="0">
                          <a:effectLst/>
                        </a:rPr>
                        <a:t>Федеральный закон от 21.07.1997 № 117-ФЗ «О безопасности гидротехнических сооружений»</a:t>
                      </a:r>
                      <a:endParaRPr lang="ru-RU" sz="800" kern="1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auto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 kern="0">
                          <a:effectLst/>
                        </a:rPr>
                        <a:t>ст. 9.2 КоАП РФ</a:t>
                      </a:r>
                      <a:endParaRPr lang="ru-RU" sz="800" kern="1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auto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 kern="0">
                          <a:effectLst/>
                        </a:rPr>
                        <a:t>высокий</a:t>
                      </a:r>
                      <a:endParaRPr lang="ru-RU" sz="800" kern="1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auto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kern="0">
                          <a:effectLst/>
                        </a:rPr>
                        <a:t>Отсутствие финансирования и квалифицированных исполнителей</a:t>
                      </a:r>
                      <a:endParaRPr lang="ru-RU" sz="800" kern="1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824191884"/>
                  </a:ext>
                </a:extLst>
              </a:tr>
              <a:tr h="537993">
                <a:tc>
                  <a:txBody>
                    <a:bodyPr/>
                    <a:lstStyle/>
                    <a:p>
                      <a:pPr marL="67945" marR="59690" algn="ctr" fontAlgn="auto">
                        <a:lnSpc>
                          <a:spcPct val="115000"/>
                        </a:lnSpc>
                        <a:spcBef>
                          <a:spcPts val="490"/>
                        </a:spcBef>
                        <a:spcAft>
                          <a:spcPts val="1000"/>
                        </a:spcAft>
                      </a:pPr>
                      <a:r>
                        <a:rPr lang="en-US" sz="800" kern="0">
                          <a:effectLst/>
                        </a:rPr>
                        <a:t>2</a:t>
                      </a:r>
                      <a:endParaRPr lang="ru-RU" sz="800" kern="1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auto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kern="0" dirty="0">
                          <a:effectLst/>
                        </a:rPr>
                        <a:t>Собственником не проведено </a:t>
                      </a:r>
                      <a:r>
                        <a:rPr lang="ru-RU" sz="800" kern="0" dirty="0" err="1">
                          <a:effectLst/>
                        </a:rPr>
                        <a:t>преддекларационное</a:t>
                      </a:r>
                      <a:r>
                        <a:rPr lang="ru-RU" sz="800" kern="0" dirty="0">
                          <a:effectLst/>
                        </a:rPr>
                        <a:t> обследование, предшествующее разработке декларации безопасности ГТС</a:t>
                      </a:r>
                      <a:endParaRPr lang="ru-RU" sz="800" kern="1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auto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kern="0">
                          <a:effectLst/>
                        </a:rPr>
                        <a:t>Постановление Правительства РФ от 06.11.1998 № 1303 «Об утверждении Положения о декларировании безопасности гидротехнических сооружений».</a:t>
                      </a:r>
                      <a:endParaRPr lang="ru-RU" sz="800" kern="1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auto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 kern="0">
                          <a:effectLst/>
                        </a:rPr>
                        <a:t>ст. 9.2 КоАП РФ</a:t>
                      </a:r>
                      <a:endParaRPr lang="ru-RU" sz="800" kern="1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auto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 kern="0">
                          <a:effectLst/>
                        </a:rPr>
                        <a:t>высокий</a:t>
                      </a:r>
                      <a:endParaRPr lang="ru-RU" sz="800" kern="1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auto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kern="0">
                          <a:effectLst/>
                        </a:rPr>
                        <a:t>Отсутствие финансирования и квалифицированных исполнителей</a:t>
                      </a:r>
                      <a:endParaRPr lang="ru-RU" sz="800" kern="1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836318335"/>
                  </a:ext>
                </a:extLst>
              </a:tr>
              <a:tr h="402420">
                <a:tc>
                  <a:txBody>
                    <a:bodyPr/>
                    <a:lstStyle/>
                    <a:p>
                      <a:pPr marL="67945" marR="59690" algn="ctr" fontAlgn="auto">
                        <a:lnSpc>
                          <a:spcPct val="115000"/>
                        </a:lnSpc>
                        <a:spcBef>
                          <a:spcPts val="490"/>
                        </a:spcBef>
                        <a:spcAft>
                          <a:spcPts val="1000"/>
                        </a:spcAft>
                      </a:pPr>
                      <a:r>
                        <a:rPr lang="en-US" sz="800" kern="0">
                          <a:effectLst/>
                        </a:rPr>
                        <a:t>3</a:t>
                      </a:r>
                      <a:endParaRPr lang="ru-RU" sz="800" kern="1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auto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kern="0" dirty="0">
                          <a:effectLst/>
                        </a:rPr>
                        <a:t>Отсутствуют  Правила эксплуатации ГТС, разработанные в установленном порядке и согласованные с органом надзора</a:t>
                      </a:r>
                      <a:endParaRPr lang="ru-RU" sz="800" kern="1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auto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kern="0">
                          <a:effectLst/>
                        </a:rPr>
                        <a:t>Федеральный закон от 21.07.1997 № 117-ФЗ «О безопасности гидротехнических сооружений»</a:t>
                      </a:r>
                      <a:endParaRPr lang="ru-RU" sz="800" kern="1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auto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 kern="0">
                          <a:effectLst/>
                        </a:rPr>
                        <a:t>ст. 9.2 КоАП РФ</a:t>
                      </a:r>
                      <a:endParaRPr lang="ru-RU" sz="800" kern="1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auto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 kern="0">
                          <a:effectLst/>
                        </a:rPr>
                        <a:t>высокий</a:t>
                      </a:r>
                      <a:endParaRPr lang="ru-RU" sz="800" kern="1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auto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kern="0" dirty="0">
                          <a:effectLst/>
                        </a:rPr>
                        <a:t>Отсутствие финансирования и квалифицированных исполнителей</a:t>
                      </a:r>
                      <a:endParaRPr lang="ru-RU" sz="800" kern="1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423538839"/>
                  </a:ext>
                </a:extLst>
              </a:tr>
              <a:tr h="402420">
                <a:tc>
                  <a:txBody>
                    <a:bodyPr/>
                    <a:lstStyle/>
                    <a:p>
                      <a:pPr marL="67945" marR="59690" algn="ctr" fontAlgn="auto">
                        <a:lnSpc>
                          <a:spcPct val="115000"/>
                        </a:lnSpc>
                        <a:spcBef>
                          <a:spcPts val="490"/>
                        </a:spcBef>
                        <a:spcAft>
                          <a:spcPts val="1000"/>
                        </a:spcAft>
                      </a:pPr>
                      <a:r>
                        <a:rPr lang="en-US" sz="800" kern="0">
                          <a:effectLst/>
                        </a:rPr>
                        <a:t>4</a:t>
                      </a:r>
                      <a:endParaRPr lang="ru-RU" sz="800" kern="1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auto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kern="0">
                          <a:effectLst/>
                        </a:rPr>
                        <a:t>Не в полной мере производится контроль за показателями состояния гидротехнических сооружений согласно согласованным Правилам эксплуатации.</a:t>
                      </a:r>
                      <a:endParaRPr lang="ru-RU" sz="800" kern="1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auto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kern="0" dirty="0">
                          <a:effectLst/>
                        </a:rPr>
                        <a:t>Федеральный закон от 21.07.1997 № 117-ФЗ «О безопасности гидротехнических сооружений»</a:t>
                      </a:r>
                      <a:endParaRPr lang="ru-RU" sz="800" kern="1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auto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 kern="0">
                          <a:effectLst/>
                        </a:rPr>
                        <a:t>ст. 9.2 КоАП РФ</a:t>
                      </a:r>
                      <a:endParaRPr lang="ru-RU" sz="800" kern="1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auto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 kern="0">
                          <a:effectLst/>
                        </a:rPr>
                        <a:t>средний</a:t>
                      </a:r>
                      <a:endParaRPr lang="ru-RU" sz="800" kern="1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auto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kern="0">
                          <a:effectLst/>
                        </a:rPr>
                        <a:t>Отсутствие финансирования и квалифицированных исполнителей</a:t>
                      </a:r>
                      <a:endParaRPr lang="ru-RU" sz="800" kern="1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188775017"/>
                  </a:ext>
                </a:extLst>
              </a:tr>
              <a:tr h="378474">
                <a:tc>
                  <a:txBody>
                    <a:bodyPr/>
                    <a:lstStyle/>
                    <a:p>
                      <a:pPr marL="67945" marR="59690" algn="ctr" fontAlgn="auto">
                        <a:lnSpc>
                          <a:spcPct val="115000"/>
                        </a:lnSpc>
                        <a:spcBef>
                          <a:spcPts val="490"/>
                        </a:spcBef>
                        <a:spcAft>
                          <a:spcPts val="1000"/>
                        </a:spcAft>
                      </a:pPr>
                      <a:r>
                        <a:rPr lang="en-US" sz="800" kern="0">
                          <a:effectLst/>
                        </a:rPr>
                        <a:t>5</a:t>
                      </a:r>
                      <a:endParaRPr lang="ru-RU" sz="800" kern="1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auto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kern="0">
                          <a:effectLst/>
                        </a:rPr>
                        <a:t>Квалификация работников эксплуатирующей организации не соответствует обязательным требованиям.</a:t>
                      </a:r>
                      <a:endParaRPr lang="ru-RU" sz="800" kern="1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auto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kern="0">
                          <a:effectLst/>
                        </a:rPr>
                        <a:t>Федеральный закон от 21.07.1997 № 117-ФЗ «О безопасности гидротехнических сооружений»</a:t>
                      </a:r>
                      <a:endParaRPr lang="ru-RU" sz="800" kern="1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auto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 kern="0">
                          <a:effectLst/>
                        </a:rPr>
                        <a:t>ст. 9.2 КоАП РФ</a:t>
                      </a:r>
                      <a:endParaRPr lang="ru-RU" sz="800" kern="1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auto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 kern="0" dirty="0" err="1">
                          <a:effectLst/>
                        </a:rPr>
                        <a:t>высокий</a:t>
                      </a:r>
                      <a:endParaRPr lang="ru-RU" sz="800" kern="1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auto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kern="0">
                          <a:effectLst/>
                        </a:rPr>
                        <a:t>Отсутствие финансирования и квалифицированных исполнителей</a:t>
                      </a:r>
                      <a:endParaRPr lang="ru-RU" sz="800" kern="1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544376374"/>
                  </a:ext>
                </a:extLst>
              </a:tr>
              <a:tr h="470206">
                <a:tc>
                  <a:txBody>
                    <a:bodyPr/>
                    <a:lstStyle/>
                    <a:p>
                      <a:pPr marL="67945" marR="59690" algn="ctr" fontAlgn="auto">
                        <a:lnSpc>
                          <a:spcPct val="115000"/>
                        </a:lnSpc>
                        <a:spcBef>
                          <a:spcPts val="490"/>
                        </a:spcBef>
                        <a:spcAft>
                          <a:spcPts val="1000"/>
                        </a:spcAft>
                      </a:pPr>
                      <a:r>
                        <a:rPr lang="en-US" sz="800" kern="0">
                          <a:effectLst/>
                        </a:rPr>
                        <a:t>6</a:t>
                      </a:r>
                      <a:endParaRPr lang="ru-RU" sz="800" kern="1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auto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kern="0">
                          <a:effectLst/>
                        </a:rPr>
                        <a:t>Не в полной мере проводится контроль за показателями состояния ГТС – не осуществлены мероприятия по приведению состояния ГТС в технически исправное состояние.</a:t>
                      </a:r>
                      <a:endParaRPr lang="ru-RU" sz="800" kern="1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auto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kern="0">
                          <a:effectLst/>
                        </a:rPr>
                        <a:t>Федеральный закон от 21.07.1997 № 117-ФЗ «О безопасности гидротехнических сооружений»</a:t>
                      </a:r>
                      <a:endParaRPr lang="ru-RU" sz="800" kern="1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auto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 kern="0">
                          <a:effectLst/>
                        </a:rPr>
                        <a:t>ст. 9.2 КоАП РФ</a:t>
                      </a:r>
                      <a:endParaRPr lang="ru-RU" sz="800" kern="1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auto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 kern="0">
                          <a:effectLst/>
                        </a:rPr>
                        <a:t>высокий</a:t>
                      </a:r>
                      <a:endParaRPr lang="ru-RU" sz="800" kern="1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auto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kern="0" dirty="0">
                          <a:effectLst/>
                        </a:rPr>
                        <a:t>Отсутствие финансирования и квалифицированных исполнителей</a:t>
                      </a:r>
                      <a:endParaRPr lang="ru-RU" sz="800" kern="1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653446278"/>
                  </a:ext>
                </a:extLst>
              </a:tr>
              <a:tr h="402420">
                <a:tc>
                  <a:txBody>
                    <a:bodyPr/>
                    <a:lstStyle/>
                    <a:p>
                      <a:pPr marL="67945" marR="59690" algn="ctr" fontAlgn="auto">
                        <a:lnSpc>
                          <a:spcPct val="115000"/>
                        </a:lnSpc>
                        <a:spcBef>
                          <a:spcPts val="490"/>
                        </a:spcBef>
                        <a:spcAft>
                          <a:spcPts val="1000"/>
                        </a:spcAft>
                      </a:pPr>
                      <a:r>
                        <a:rPr lang="en-US" sz="800" kern="0">
                          <a:effectLst/>
                        </a:rPr>
                        <a:t>7</a:t>
                      </a:r>
                      <a:endParaRPr lang="ru-RU" sz="800" kern="1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auto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kern="0">
                          <a:effectLst/>
                        </a:rPr>
                        <a:t>Не в полной мере проводится мониторинг за показателями состояния ГТС – не ведется мониторинг за уровнями воды в водохранилище (водомерная рейка отсутствует)</a:t>
                      </a:r>
                      <a:endParaRPr lang="ru-RU" sz="800" kern="1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auto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kern="0" dirty="0">
                          <a:effectLst/>
                        </a:rPr>
                        <a:t>Федеральный закон от 21.07.1997 № 117-ФЗ «О безопасности гидротехнических сооружений»</a:t>
                      </a:r>
                      <a:endParaRPr lang="ru-RU" sz="800" kern="1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auto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 kern="0" dirty="0" err="1">
                          <a:effectLst/>
                        </a:rPr>
                        <a:t>ст</a:t>
                      </a:r>
                      <a:r>
                        <a:rPr lang="en-US" sz="800" kern="0" dirty="0">
                          <a:effectLst/>
                        </a:rPr>
                        <a:t>. 9.2 </a:t>
                      </a:r>
                      <a:r>
                        <a:rPr lang="en-US" sz="800" kern="0" dirty="0" err="1">
                          <a:effectLst/>
                        </a:rPr>
                        <a:t>КоАП</a:t>
                      </a:r>
                      <a:r>
                        <a:rPr lang="en-US" sz="800" kern="0" dirty="0">
                          <a:effectLst/>
                        </a:rPr>
                        <a:t> РФ</a:t>
                      </a:r>
                      <a:endParaRPr lang="ru-RU" sz="800" kern="1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auto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 kern="0" dirty="0" err="1">
                          <a:effectLst/>
                        </a:rPr>
                        <a:t>высокий</a:t>
                      </a:r>
                      <a:endParaRPr lang="ru-RU" sz="800" kern="1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auto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kern="0" dirty="0">
                          <a:effectLst/>
                        </a:rPr>
                        <a:t>Отсутствие финансирования и квалифицированных исполнителей</a:t>
                      </a:r>
                      <a:endParaRPr lang="ru-RU" sz="800" kern="1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89320326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7FF2E0D6-84F0-47AA-A1FC-1AFE9C716CE3}"/>
              </a:ext>
            </a:extLst>
          </p:cNvPr>
          <p:cNvSpPr txBox="1"/>
          <p:nvPr/>
        </p:nvSpPr>
        <p:spPr>
          <a:xfrm>
            <a:off x="5345871" y="6351161"/>
            <a:ext cx="3633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1F497D"/>
                </a:solidFill>
              </a:rPr>
              <a:t>Уральское управление, 26.05.2021</a:t>
            </a:r>
          </a:p>
        </p:txBody>
      </p:sp>
    </p:spTree>
    <p:extLst>
      <p:ext uri="{BB962C8B-B14F-4D97-AF65-F5344CB8AC3E}">
        <p14:creationId xmlns:p14="http://schemas.microsoft.com/office/powerpoint/2010/main" val="36365312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Прямая соединительная линия 15"/>
          <p:cNvCxnSpPr/>
          <p:nvPr/>
        </p:nvCxnSpPr>
        <p:spPr>
          <a:xfrm>
            <a:off x="433636" y="6292412"/>
            <a:ext cx="8424936" cy="0"/>
          </a:xfrm>
          <a:prstGeom prst="line">
            <a:avLst/>
          </a:prstGeom>
          <a:ln w="15875">
            <a:solidFill>
              <a:schemeClr val="tx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95536" y="6283106"/>
            <a:ext cx="7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Blip>
                <a:blip r:embed="rId2"/>
              </a:buBlip>
            </a:pPr>
            <a:r>
              <a:rPr lang="ru-RU" b="1" dirty="0">
                <a:solidFill>
                  <a:srgbClr val="1F497D"/>
                </a:solidFill>
              </a:rPr>
              <a:t>27</a:t>
            </a:r>
          </a:p>
        </p:txBody>
      </p:sp>
      <p:pic>
        <p:nvPicPr>
          <p:cNvPr id="13" name="Picture 2" descr="&amp;Fcy;&amp;iecy;&amp;dcy;&amp;iecy;&amp;rcy;&amp;acy;&amp;lcy;&amp;softcy;&amp;ncy;&amp;acy;&amp;yacy; &amp;scy;&amp;lcy;&amp;ucy;&amp;zhcy;&amp;bcy;&amp;acy; &amp;pcy;&amp;ocy; &amp;ecy;&amp;kcy;&amp;ocy;&amp;lcy;&amp;ocy;&amp;gcy;&amp;icy;&amp;chcy;&amp;iecy;&amp;scy;&amp;kcy;&amp;ocy;&amp;mcy;&amp;ucy;, &amp;tcy;&amp;iecy;&amp;khcy;&amp;ncy;&amp;ocy;&amp;lcy;&amp;ocy;&amp;gcy;&amp;icy;&amp;chcy;&amp;iecy;&amp;scy;&amp;kcy;&amp;ocy;&amp;mcy;&amp;ucy; &amp;icy; &amp;acy;&amp;tcy;&amp;ocy;&amp;mcy;&amp;ncy;&amp;ocy;&amp;mcy;&amp;ucy; &amp;ncy;&amp;acy;&amp;dcy;&amp;zcy;&amp;ocy;&amp;rcy;&amp;ucy; &amp;Rcy;&amp;Ocy;&amp;Scy;&amp;Tcy;&amp;IEcy;&amp;KHcy;&amp;Ncy;&amp;Acy;&amp;Dcy;&amp;Zcy;&amp;Ocy;&amp;R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20" y="143930"/>
            <a:ext cx="1573978" cy="1844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1039422-C7EC-448D-AD10-4259EB84937F}"/>
              </a:ext>
            </a:extLst>
          </p:cNvPr>
          <p:cNvSpPr txBox="1"/>
          <p:nvPr/>
        </p:nvSpPr>
        <p:spPr>
          <a:xfrm>
            <a:off x="2892131" y="281865"/>
            <a:ext cx="60887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1F497D"/>
                </a:solidFill>
              </a:rPr>
              <a:t>Уральское управление Ростехнадзора</a:t>
            </a: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A9BA95F1-1D45-489E-9269-0918718B8BB6}"/>
              </a:ext>
            </a:extLst>
          </p:cNvPr>
          <p:cNvCxnSpPr/>
          <p:nvPr/>
        </p:nvCxnSpPr>
        <p:spPr>
          <a:xfrm>
            <a:off x="3059832" y="834971"/>
            <a:ext cx="5753309" cy="0"/>
          </a:xfrm>
          <a:prstGeom prst="line">
            <a:avLst/>
          </a:prstGeom>
          <a:ln w="15875">
            <a:solidFill>
              <a:schemeClr val="tx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F0466BFF-DE20-438B-B95D-BA4CD68748D8}"/>
              </a:ext>
            </a:extLst>
          </p:cNvPr>
          <p:cNvSpPr txBox="1"/>
          <p:nvPr/>
        </p:nvSpPr>
        <p:spPr>
          <a:xfrm>
            <a:off x="3059831" y="980727"/>
            <a:ext cx="57533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prstClr val="black"/>
                </a:solidFill>
              </a:rPr>
              <a:t>Структура Уральского управления Ростехнадзора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1904AC80-09A4-4D97-85E1-ADFBF8C73D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0252085"/>
              </p:ext>
            </p:extLst>
          </p:nvPr>
        </p:nvGraphicFramePr>
        <p:xfrm>
          <a:off x="372220" y="2066665"/>
          <a:ext cx="8486351" cy="3991570"/>
        </p:xfrm>
        <a:graphic>
          <a:graphicData uri="http://schemas.openxmlformats.org/drawingml/2006/table">
            <a:tbl>
              <a:tblPr bandRow="1">
                <a:tableStyleId>{F5AB1C69-6EDB-4FF4-983F-18BD219EF322}</a:tableStyleId>
              </a:tblPr>
              <a:tblGrid>
                <a:gridCol w="456456">
                  <a:extLst>
                    <a:ext uri="{9D8B030D-6E8A-4147-A177-3AD203B41FA5}">
                      <a16:colId xmlns:a16="http://schemas.microsoft.com/office/drawing/2014/main" val="2640309411"/>
                    </a:ext>
                  </a:extLst>
                </a:gridCol>
                <a:gridCol w="2201627">
                  <a:extLst>
                    <a:ext uri="{9D8B030D-6E8A-4147-A177-3AD203B41FA5}">
                      <a16:colId xmlns:a16="http://schemas.microsoft.com/office/drawing/2014/main" val="1511923066"/>
                    </a:ext>
                  </a:extLst>
                </a:gridCol>
                <a:gridCol w="2058078">
                  <a:extLst>
                    <a:ext uri="{9D8B030D-6E8A-4147-A177-3AD203B41FA5}">
                      <a16:colId xmlns:a16="http://schemas.microsoft.com/office/drawing/2014/main" val="4058022761"/>
                    </a:ext>
                  </a:extLst>
                </a:gridCol>
                <a:gridCol w="1257267">
                  <a:extLst>
                    <a:ext uri="{9D8B030D-6E8A-4147-A177-3AD203B41FA5}">
                      <a16:colId xmlns:a16="http://schemas.microsoft.com/office/drawing/2014/main" val="236266996"/>
                    </a:ext>
                  </a:extLst>
                </a:gridCol>
                <a:gridCol w="686296">
                  <a:extLst>
                    <a:ext uri="{9D8B030D-6E8A-4147-A177-3AD203B41FA5}">
                      <a16:colId xmlns:a16="http://schemas.microsoft.com/office/drawing/2014/main" val="1478598508"/>
                    </a:ext>
                  </a:extLst>
                </a:gridCol>
                <a:gridCol w="1826627">
                  <a:extLst>
                    <a:ext uri="{9D8B030D-6E8A-4147-A177-3AD203B41FA5}">
                      <a16:colId xmlns:a16="http://schemas.microsoft.com/office/drawing/2014/main" val="1202233493"/>
                    </a:ext>
                  </a:extLst>
                </a:gridCol>
              </a:tblGrid>
              <a:tr h="904847">
                <a:tc>
                  <a:txBody>
                    <a:bodyPr/>
                    <a:lstStyle/>
                    <a:p>
                      <a:pPr marL="67945" marR="59690" algn="ctr" fontAlgn="auto">
                        <a:lnSpc>
                          <a:spcPct val="115000"/>
                        </a:lnSpc>
                        <a:spcBef>
                          <a:spcPts val="490"/>
                        </a:spcBef>
                        <a:spcAft>
                          <a:spcPts val="1000"/>
                        </a:spcAft>
                      </a:pPr>
                      <a:r>
                        <a:rPr lang="en-US" sz="800" kern="0">
                          <a:effectLst/>
                        </a:rPr>
                        <a:t>8</a:t>
                      </a:r>
                      <a:endParaRPr lang="ru-RU" sz="900" kern="1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auto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kern="0">
                          <a:effectLst/>
                        </a:rPr>
                        <a:t>Не в полной мере проводится контроль за показателями состояния ГТС – не осуществляется оперативная оценка состояния ГТС путем сравнения результатов мониторинга с критериями безопасности</a:t>
                      </a:r>
                      <a:endParaRPr lang="ru-RU" sz="900" kern="1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auto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kern="0" dirty="0">
                          <a:effectLst/>
                        </a:rPr>
                        <a:t>Федеральный закон от 21.07.1997 № 117-ФЗ «О безопасности гидротехнических сооружений»</a:t>
                      </a:r>
                      <a:endParaRPr lang="ru-RU" sz="900" kern="1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auto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 kern="0">
                          <a:effectLst/>
                        </a:rPr>
                        <a:t>ст. 9.2 КоАП РФ</a:t>
                      </a:r>
                      <a:endParaRPr lang="ru-RU" sz="900" kern="1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auto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 kern="0">
                          <a:effectLst/>
                        </a:rPr>
                        <a:t>высокий</a:t>
                      </a:r>
                      <a:endParaRPr lang="ru-RU" sz="900" kern="1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auto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kern="0">
                          <a:effectLst/>
                        </a:rPr>
                        <a:t>Отсутствие финансирования и квалифицированных исполнителей</a:t>
                      </a:r>
                      <a:endParaRPr lang="ru-RU" sz="900" kern="1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653685378"/>
                  </a:ext>
                </a:extLst>
              </a:tr>
              <a:tr h="1132866">
                <a:tc>
                  <a:txBody>
                    <a:bodyPr/>
                    <a:lstStyle/>
                    <a:p>
                      <a:pPr marL="67945" marR="59690" algn="ctr" fontAlgn="auto">
                        <a:lnSpc>
                          <a:spcPct val="115000"/>
                        </a:lnSpc>
                        <a:spcBef>
                          <a:spcPts val="490"/>
                        </a:spcBef>
                        <a:spcAft>
                          <a:spcPts val="1000"/>
                        </a:spcAft>
                      </a:pPr>
                      <a:r>
                        <a:rPr lang="en-US" sz="800" kern="0">
                          <a:effectLst/>
                        </a:rPr>
                        <a:t>9</a:t>
                      </a:r>
                      <a:endParaRPr lang="ru-RU" sz="900" kern="1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auto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kern="0">
                          <a:effectLst/>
                        </a:rPr>
                        <a:t>Не осуществляется ежегодная индексация с учетом уровня инфляции, величины финансового обеспечения гражданской ответственности за вред, который может быть причинен жизни, здоровью физических лиц, имуществу физических и юридических лиц в результате аварии ГТС</a:t>
                      </a:r>
                      <a:endParaRPr lang="ru-RU" sz="900" kern="1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auto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kern="0">
                          <a:effectLst/>
                        </a:rPr>
                        <a:t>Федеральный закон от 21.07.1997 № 117-ФЗ «О безопасности гидротехнических сооружений»</a:t>
                      </a:r>
                      <a:endParaRPr lang="ru-RU" sz="900" kern="1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auto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 kern="0">
                          <a:effectLst/>
                        </a:rPr>
                        <a:t>ст. 9.2 КоАП РФ</a:t>
                      </a:r>
                      <a:endParaRPr lang="ru-RU" sz="900" kern="1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auto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 kern="0">
                          <a:effectLst/>
                        </a:rPr>
                        <a:t>низкий</a:t>
                      </a:r>
                      <a:endParaRPr lang="ru-RU" sz="900" kern="1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auto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kern="0">
                          <a:effectLst/>
                        </a:rPr>
                        <a:t>Отсутствие финансирования и квалифицированных исполнителей</a:t>
                      </a:r>
                      <a:endParaRPr lang="ru-RU" sz="900" kern="1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734338395"/>
                  </a:ext>
                </a:extLst>
              </a:tr>
              <a:tr h="790837">
                <a:tc>
                  <a:txBody>
                    <a:bodyPr/>
                    <a:lstStyle/>
                    <a:p>
                      <a:pPr marL="67945" marR="59690" algn="ctr" fontAlgn="auto">
                        <a:lnSpc>
                          <a:spcPct val="115000"/>
                        </a:lnSpc>
                        <a:spcBef>
                          <a:spcPts val="490"/>
                        </a:spcBef>
                        <a:spcAft>
                          <a:spcPts val="1000"/>
                        </a:spcAft>
                      </a:pPr>
                      <a:r>
                        <a:rPr lang="en-US" sz="800" kern="0">
                          <a:effectLst/>
                        </a:rPr>
                        <a:t>10</a:t>
                      </a:r>
                      <a:endParaRPr lang="ru-RU" sz="900" kern="1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auto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kern="0">
                          <a:effectLst/>
                        </a:rPr>
                        <a:t>Отсутствует (не представлен) продольный профиль по оси ограждающих дамб хранилищ жидких отходов промышленности с указанием проектных и фактических отметок гребня.</a:t>
                      </a:r>
                      <a:endParaRPr lang="ru-RU" sz="900" kern="1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auto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 kern="0">
                          <a:effectLst/>
                        </a:rPr>
                        <a:t>ПБ-03-438-02</a:t>
                      </a:r>
                      <a:endParaRPr lang="ru-RU" sz="900" kern="1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auto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 kern="0">
                          <a:effectLst/>
                        </a:rPr>
                        <a:t>ст. 9.2 КоАП РФ</a:t>
                      </a:r>
                      <a:endParaRPr lang="ru-RU" sz="900" kern="1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auto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 kern="0">
                          <a:effectLst/>
                        </a:rPr>
                        <a:t>высокий</a:t>
                      </a:r>
                      <a:endParaRPr lang="ru-RU" sz="900" kern="1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auto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kern="0">
                          <a:effectLst/>
                        </a:rPr>
                        <a:t>Отсутствие финансирования и квалифицированных исполнителей</a:t>
                      </a:r>
                      <a:endParaRPr lang="ru-RU" sz="900" kern="1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68433020"/>
                  </a:ext>
                </a:extLst>
              </a:tr>
              <a:tr h="676828">
                <a:tc>
                  <a:txBody>
                    <a:bodyPr/>
                    <a:lstStyle/>
                    <a:p>
                      <a:pPr marL="67945" marR="59690" algn="ctr" fontAlgn="auto">
                        <a:lnSpc>
                          <a:spcPct val="115000"/>
                        </a:lnSpc>
                        <a:spcBef>
                          <a:spcPts val="490"/>
                        </a:spcBef>
                        <a:spcAft>
                          <a:spcPts val="1000"/>
                        </a:spcAft>
                      </a:pPr>
                      <a:r>
                        <a:rPr lang="en-US" sz="800" kern="0">
                          <a:effectLst/>
                        </a:rPr>
                        <a:t>11</a:t>
                      </a:r>
                      <a:endParaRPr lang="ru-RU" sz="900" kern="1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auto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kern="0">
                          <a:effectLst/>
                        </a:rPr>
                        <a:t>На ограждающих дамбах накопителей отсутствуют знаки, отмечающие попикетно длину сооружения и пересечение со скрытыми под землей коммуникациями</a:t>
                      </a:r>
                      <a:endParaRPr lang="ru-RU" sz="900" kern="1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auto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 kern="0">
                          <a:effectLst/>
                        </a:rPr>
                        <a:t>ПБ-03-438-02</a:t>
                      </a:r>
                      <a:endParaRPr lang="ru-RU" sz="900" kern="1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auto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 kern="0">
                          <a:effectLst/>
                        </a:rPr>
                        <a:t>ст. 9.2 КоАП РФ</a:t>
                      </a:r>
                      <a:endParaRPr lang="ru-RU" sz="900" kern="1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auto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 kern="0">
                          <a:effectLst/>
                        </a:rPr>
                        <a:t>средний</a:t>
                      </a:r>
                      <a:endParaRPr lang="ru-RU" sz="900" kern="1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auto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kern="0">
                          <a:effectLst/>
                        </a:rPr>
                        <a:t>Отсутствие финансирования и квалифицированных исполнителей</a:t>
                      </a:r>
                      <a:endParaRPr lang="ru-RU" sz="900" kern="1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12648606"/>
                  </a:ext>
                </a:extLst>
              </a:tr>
              <a:tr h="486192">
                <a:tc>
                  <a:txBody>
                    <a:bodyPr/>
                    <a:lstStyle/>
                    <a:p>
                      <a:pPr marL="67945" marR="59690" algn="ctr" fontAlgn="auto">
                        <a:lnSpc>
                          <a:spcPct val="115000"/>
                        </a:lnSpc>
                        <a:spcBef>
                          <a:spcPts val="490"/>
                        </a:spcBef>
                        <a:spcAft>
                          <a:spcPts val="1000"/>
                        </a:spcAft>
                      </a:pPr>
                      <a:r>
                        <a:rPr lang="en-US" sz="800" kern="0">
                          <a:effectLst/>
                        </a:rPr>
                        <a:t>12</a:t>
                      </a:r>
                      <a:endParaRPr lang="ru-RU" sz="900" kern="1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auto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kern="0">
                          <a:effectLst/>
                        </a:rPr>
                        <a:t>Нуль имеющихся реек не привязан к опорному реперу</a:t>
                      </a:r>
                      <a:endParaRPr lang="ru-RU" sz="900" kern="1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auto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 kern="0" dirty="0">
                          <a:effectLst/>
                        </a:rPr>
                        <a:t>ПБ-03-438-02</a:t>
                      </a:r>
                      <a:endParaRPr lang="ru-RU" sz="900" kern="1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auto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 kern="0">
                          <a:effectLst/>
                        </a:rPr>
                        <a:t>ст. 9.2 КоАП РФ</a:t>
                      </a:r>
                      <a:endParaRPr lang="ru-RU" sz="900" kern="1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auto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 kern="0">
                          <a:effectLst/>
                        </a:rPr>
                        <a:t>высокий</a:t>
                      </a:r>
                      <a:endParaRPr lang="ru-RU" sz="900" kern="1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auto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kern="0" dirty="0">
                          <a:effectLst/>
                        </a:rPr>
                        <a:t>Отсутствие финансирования и квалифицированных исполнителей</a:t>
                      </a:r>
                      <a:endParaRPr lang="ru-RU" sz="900" kern="1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53636291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00F79C98-43BC-4E09-8957-C9383D84792B}"/>
              </a:ext>
            </a:extLst>
          </p:cNvPr>
          <p:cNvSpPr txBox="1"/>
          <p:nvPr/>
        </p:nvSpPr>
        <p:spPr>
          <a:xfrm>
            <a:off x="5345871" y="6351161"/>
            <a:ext cx="3633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1F497D"/>
                </a:solidFill>
              </a:rPr>
              <a:t>Уральское управление, 26.05.2021</a:t>
            </a:r>
          </a:p>
        </p:txBody>
      </p:sp>
    </p:spTree>
    <p:extLst>
      <p:ext uri="{BB962C8B-B14F-4D97-AF65-F5344CB8AC3E}">
        <p14:creationId xmlns:p14="http://schemas.microsoft.com/office/powerpoint/2010/main" val="18091314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DED76BCD-1307-4E03-94E1-A03774534D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1692454"/>
              </p:ext>
            </p:extLst>
          </p:nvPr>
        </p:nvGraphicFramePr>
        <p:xfrm>
          <a:off x="357616" y="1740906"/>
          <a:ext cx="8500955" cy="4525963"/>
        </p:xfrm>
        <a:graphic>
          <a:graphicData uri="http://schemas.openxmlformats.org/drawingml/2006/table">
            <a:tbl>
              <a:tblPr bandRow="1">
                <a:tableStyleId>{F5AB1C69-6EDB-4FF4-983F-18BD219EF322}</a:tableStyleId>
              </a:tblPr>
              <a:tblGrid>
                <a:gridCol w="457241">
                  <a:extLst>
                    <a:ext uri="{9D8B030D-6E8A-4147-A177-3AD203B41FA5}">
                      <a16:colId xmlns:a16="http://schemas.microsoft.com/office/drawing/2014/main" val="2156083137"/>
                    </a:ext>
                  </a:extLst>
                </a:gridCol>
                <a:gridCol w="2205415">
                  <a:extLst>
                    <a:ext uri="{9D8B030D-6E8A-4147-A177-3AD203B41FA5}">
                      <a16:colId xmlns:a16="http://schemas.microsoft.com/office/drawing/2014/main" val="3370287266"/>
                    </a:ext>
                  </a:extLst>
                </a:gridCol>
                <a:gridCol w="2271808">
                  <a:extLst>
                    <a:ext uri="{9D8B030D-6E8A-4147-A177-3AD203B41FA5}">
                      <a16:colId xmlns:a16="http://schemas.microsoft.com/office/drawing/2014/main" val="3206043870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3834317663"/>
                    </a:ext>
                  </a:extLst>
                </a:gridCol>
                <a:gridCol w="584592">
                  <a:extLst>
                    <a:ext uri="{9D8B030D-6E8A-4147-A177-3AD203B41FA5}">
                      <a16:colId xmlns:a16="http://schemas.microsoft.com/office/drawing/2014/main" val="4116587566"/>
                    </a:ext>
                  </a:extLst>
                </a:gridCol>
                <a:gridCol w="1829771">
                  <a:extLst>
                    <a:ext uri="{9D8B030D-6E8A-4147-A177-3AD203B41FA5}">
                      <a16:colId xmlns:a16="http://schemas.microsoft.com/office/drawing/2014/main" val="1747351097"/>
                    </a:ext>
                  </a:extLst>
                </a:gridCol>
              </a:tblGrid>
              <a:tr h="221726">
                <a:tc gridSpan="6"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kern="0" dirty="0">
                          <a:effectLst/>
                        </a:rPr>
                        <a:t>Федеральный государственный надзор в области промышленной безопасности</a:t>
                      </a:r>
                      <a:endParaRPr lang="ru-RU" sz="800" kern="1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8169214"/>
                  </a:ext>
                </a:extLst>
              </a:tr>
              <a:tr h="183268">
                <a:tc gridSpan="6"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kern="0">
                          <a:effectLst/>
                        </a:rPr>
                        <a:t>Типовые нарушения организаций химического комплекса</a:t>
                      </a:r>
                      <a:endParaRPr lang="ru-RU" sz="800" kern="1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6582387"/>
                  </a:ext>
                </a:extLst>
              </a:tr>
              <a:tr h="3153026">
                <a:tc>
                  <a:txBody>
                    <a:bodyPr/>
                    <a:lstStyle/>
                    <a:p>
                      <a:pPr marL="67945" marR="59690" algn="ctr" fontAlgn="auto">
                        <a:lnSpc>
                          <a:spcPct val="115000"/>
                        </a:lnSpc>
                        <a:spcBef>
                          <a:spcPts val="490"/>
                        </a:spcBef>
                        <a:spcAft>
                          <a:spcPts val="1000"/>
                        </a:spcAft>
                      </a:pPr>
                      <a:r>
                        <a:rPr lang="en-US" sz="800" kern="0">
                          <a:effectLst/>
                        </a:rPr>
                        <a:t>13</a:t>
                      </a:r>
                      <a:endParaRPr lang="ru-RU" sz="800" kern="1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9370" marR="31750" algn="just" fontAlgn="auto">
                        <a:lnSpc>
                          <a:spcPct val="115000"/>
                        </a:lnSpc>
                        <a:spcBef>
                          <a:spcPts val="490"/>
                        </a:spcBef>
                        <a:spcAft>
                          <a:spcPts val="1000"/>
                        </a:spcAft>
                      </a:pPr>
                      <a:r>
                        <a:rPr lang="ru-RU" sz="800" kern="0" dirty="0">
                          <a:effectLst/>
                        </a:rPr>
                        <a:t>Сведения, представленные поднадзорными организациями для регистрации в государственном реестре ОПО Ростехнадзора не соответствуют фактическим.</a:t>
                      </a:r>
                      <a:endParaRPr lang="ru-RU" sz="800" kern="1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6355" marR="36830" algn="just" fontAlgn="auto">
                        <a:lnSpc>
                          <a:spcPct val="115000"/>
                        </a:lnSpc>
                        <a:spcBef>
                          <a:spcPts val="490"/>
                        </a:spcBef>
                        <a:spcAft>
                          <a:spcPts val="1000"/>
                        </a:spcAft>
                      </a:pPr>
                      <a:r>
                        <a:rPr lang="ru-RU" sz="800" kern="0" dirty="0">
                          <a:effectLst/>
                        </a:rPr>
                        <a:t>ст.2, ст.9  Федеральный закон от 21.07.1997 №116-ФЗ; </a:t>
                      </a:r>
                      <a:endParaRPr lang="ru-RU" sz="800" kern="150" dirty="0">
                        <a:effectLst/>
                      </a:endParaRPr>
                    </a:p>
                    <a:p>
                      <a:pPr marL="46355" marR="36830" algn="just" fontAlgn="auto">
                        <a:lnSpc>
                          <a:spcPct val="115000"/>
                        </a:lnSpc>
                        <a:spcBef>
                          <a:spcPts val="490"/>
                        </a:spcBef>
                        <a:spcAft>
                          <a:spcPts val="1000"/>
                        </a:spcAft>
                      </a:pPr>
                      <a:r>
                        <a:rPr lang="ru-RU" sz="800" kern="0" dirty="0">
                          <a:effectLst/>
                        </a:rPr>
                        <a:t>пп.1 п. 20, п.6 Приложение №2  Административный регламент Федеральной службы по экологическому, технологическому и атомному надзору предоставления государственной услуги по регистрации опасных производственных объектов  в государственном реестре опасных производственных объектов, утвержденный приказом Ростехнадзора от 08.04.2019 №140;</a:t>
                      </a:r>
                      <a:endParaRPr lang="ru-RU" sz="800" kern="150" dirty="0">
                        <a:effectLst/>
                      </a:endParaRPr>
                    </a:p>
                    <a:p>
                      <a:pPr marL="46355" marR="36830" algn="just" fontAlgn="auto">
                        <a:lnSpc>
                          <a:spcPct val="115000"/>
                        </a:lnSpc>
                        <a:spcBef>
                          <a:spcPts val="490"/>
                        </a:spcBef>
                        <a:spcAft>
                          <a:spcPts val="1000"/>
                        </a:spcAft>
                      </a:pPr>
                      <a:r>
                        <a:rPr lang="ru-RU" sz="800" kern="0" dirty="0">
                          <a:effectLst/>
                        </a:rPr>
                        <a:t>п.5, п.6  Правила регистрации объектов в государственном реестре опасных производственных объектов, утвержденные постановлением Правительства РФ от 24.11.1998 № 1371.</a:t>
                      </a:r>
                      <a:endParaRPr lang="ru-RU" sz="800" kern="1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0170" algn="ctr" fontAlgn="auto">
                        <a:lnSpc>
                          <a:spcPct val="115000"/>
                        </a:lnSpc>
                        <a:spcBef>
                          <a:spcPts val="490"/>
                        </a:spcBef>
                        <a:spcAft>
                          <a:spcPts val="1000"/>
                        </a:spcAft>
                      </a:pPr>
                      <a:r>
                        <a:rPr lang="en-US" sz="800" kern="0">
                          <a:effectLst/>
                        </a:rPr>
                        <a:t>ч. 1 ст. 9.1 КоАП РФ</a:t>
                      </a:r>
                      <a:endParaRPr lang="ru-RU" sz="800" kern="1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8900" marR="75565" algn="ctr" fontAlgn="auto">
                        <a:lnSpc>
                          <a:spcPct val="115000"/>
                        </a:lnSpc>
                        <a:spcBef>
                          <a:spcPts val="490"/>
                        </a:spcBef>
                        <a:spcAft>
                          <a:spcPts val="1000"/>
                        </a:spcAft>
                      </a:pPr>
                      <a:r>
                        <a:rPr lang="en-US" sz="800" kern="0">
                          <a:effectLst/>
                        </a:rPr>
                        <a:t>Средн</a:t>
                      </a:r>
                      <a:r>
                        <a:rPr lang="ru-RU" sz="800" kern="0">
                          <a:effectLst/>
                        </a:rPr>
                        <a:t>ий</a:t>
                      </a:r>
                      <a:endParaRPr lang="ru-RU" sz="800" kern="1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755" fontAlgn="auto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 kern="0">
                          <a:effectLst/>
                        </a:rPr>
                        <a:t>Нарушение требований промышленной безопасности</a:t>
                      </a:r>
                      <a:endParaRPr lang="ru-RU" sz="800" kern="1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79436669"/>
                  </a:ext>
                </a:extLst>
              </a:tr>
              <a:tr h="967943">
                <a:tc>
                  <a:txBody>
                    <a:bodyPr/>
                    <a:lstStyle/>
                    <a:p>
                      <a:pPr marL="67945" marR="59690" algn="ctr" fontAlgn="auto">
                        <a:lnSpc>
                          <a:spcPct val="115000"/>
                        </a:lnSpc>
                        <a:spcBef>
                          <a:spcPts val="490"/>
                        </a:spcBef>
                        <a:spcAft>
                          <a:spcPts val="1000"/>
                        </a:spcAft>
                      </a:pPr>
                      <a:r>
                        <a:rPr lang="en-US" sz="800" kern="0">
                          <a:effectLst/>
                        </a:rPr>
                        <a:t>14</a:t>
                      </a:r>
                      <a:endParaRPr lang="ru-RU" sz="800" kern="1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9370" marR="31750" algn="just" fontAlgn="auto">
                        <a:lnSpc>
                          <a:spcPct val="115000"/>
                        </a:lnSpc>
                        <a:spcBef>
                          <a:spcPts val="490"/>
                        </a:spcBef>
                        <a:spcAft>
                          <a:spcPts val="1000"/>
                        </a:spcAft>
                      </a:pPr>
                      <a:r>
                        <a:rPr lang="ru-RU" sz="800" kern="0">
                          <a:effectLst/>
                        </a:rPr>
                        <a:t>Не обеспечено проведение экспертизы промышленной безопасности зданий, сооружений и технических устройств, применяемых на опасных производственных объектах, установленный срок безопасной эксплуатации которых истек.</a:t>
                      </a:r>
                      <a:endParaRPr lang="ru-RU" sz="800" kern="1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6355" marR="36830" fontAlgn="auto">
                        <a:lnSpc>
                          <a:spcPct val="115000"/>
                        </a:lnSpc>
                        <a:spcBef>
                          <a:spcPts val="490"/>
                        </a:spcBef>
                        <a:spcAft>
                          <a:spcPts val="1000"/>
                        </a:spcAft>
                      </a:pPr>
                      <a:r>
                        <a:rPr lang="ru-RU" sz="800" kern="0">
                          <a:effectLst/>
                        </a:rPr>
                        <a:t>ст.9, ст.13 Федеральный закон от 21.07.1997 №116-ФЗ;</a:t>
                      </a:r>
                      <a:endParaRPr lang="ru-RU" sz="800" kern="150">
                        <a:effectLst/>
                      </a:endParaRPr>
                    </a:p>
                    <a:p>
                      <a:pPr marL="46355" marR="36830" algn="just" fontAlgn="auto">
                        <a:lnSpc>
                          <a:spcPct val="115000"/>
                        </a:lnSpc>
                        <a:spcBef>
                          <a:spcPts val="490"/>
                        </a:spcBef>
                        <a:spcAft>
                          <a:spcPts val="1000"/>
                        </a:spcAft>
                      </a:pPr>
                      <a:r>
                        <a:rPr lang="en-US" sz="800" kern="0">
                          <a:effectLst/>
                        </a:rPr>
                        <a:t>п.7, п.28 ФНиП от 14.11.2013 № 538.</a:t>
                      </a:r>
                      <a:endParaRPr lang="ru-RU" sz="800" kern="1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0170" marR="90170" algn="ctr" fontAlgn="auto">
                        <a:lnSpc>
                          <a:spcPct val="115000"/>
                        </a:lnSpc>
                        <a:spcBef>
                          <a:spcPts val="490"/>
                        </a:spcBef>
                        <a:spcAft>
                          <a:spcPts val="1000"/>
                        </a:spcAft>
                      </a:pPr>
                      <a:r>
                        <a:rPr lang="en-US" sz="800" kern="0">
                          <a:effectLst/>
                        </a:rPr>
                        <a:t>ч. 1 ст. 9.1 КоАП РФ</a:t>
                      </a:r>
                      <a:endParaRPr lang="ru-RU" sz="800" kern="1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8900" marR="75565" algn="ctr" fontAlgn="auto">
                        <a:lnSpc>
                          <a:spcPct val="115000"/>
                        </a:lnSpc>
                        <a:spcBef>
                          <a:spcPts val="490"/>
                        </a:spcBef>
                        <a:spcAft>
                          <a:spcPts val="1000"/>
                        </a:spcAft>
                      </a:pPr>
                      <a:r>
                        <a:rPr lang="en-US" sz="800" kern="0">
                          <a:effectLst/>
                        </a:rPr>
                        <a:t>Средн</a:t>
                      </a:r>
                      <a:r>
                        <a:rPr lang="ru-RU" sz="800" kern="0">
                          <a:effectLst/>
                        </a:rPr>
                        <a:t>ий</a:t>
                      </a:r>
                      <a:endParaRPr lang="ru-RU" sz="800" kern="1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755" fontAlgn="auto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 kern="0" dirty="0" err="1">
                          <a:effectLst/>
                        </a:rPr>
                        <a:t>Нарушение</a:t>
                      </a:r>
                      <a:r>
                        <a:rPr lang="en-US" sz="800" kern="0" dirty="0">
                          <a:effectLst/>
                        </a:rPr>
                        <a:t> </a:t>
                      </a:r>
                      <a:r>
                        <a:rPr lang="en-US" sz="800" kern="0" dirty="0" err="1">
                          <a:effectLst/>
                        </a:rPr>
                        <a:t>требований</a:t>
                      </a:r>
                      <a:r>
                        <a:rPr lang="en-US" sz="800" kern="0" dirty="0">
                          <a:effectLst/>
                        </a:rPr>
                        <a:t> </a:t>
                      </a:r>
                      <a:r>
                        <a:rPr lang="en-US" sz="800" kern="0" dirty="0" err="1">
                          <a:effectLst/>
                        </a:rPr>
                        <a:t>промышленной</a:t>
                      </a:r>
                      <a:r>
                        <a:rPr lang="en-US" sz="800" kern="0" dirty="0">
                          <a:effectLst/>
                        </a:rPr>
                        <a:t> </a:t>
                      </a:r>
                      <a:r>
                        <a:rPr lang="en-US" sz="800" kern="0" dirty="0" err="1">
                          <a:effectLst/>
                        </a:rPr>
                        <a:t>безопасности</a:t>
                      </a:r>
                      <a:endParaRPr lang="ru-RU" sz="800" kern="1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158359430"/>
                  </a:ext>
                </a:extLst>
              </a:tr>
            </a:tbl>
          </a:graphicData>
        </a:graphic>
      </p:graphicFrame>
      <p:cxnSp>
        <p:nvCxnSpPr>
          <p:cNvPr id="16" name="Прямая соединительная линия 15"/>
          <p:cNvCxnSpPr/>
          <p:nvPr/>
        </p:nvCxnSpPr>
        <p:spPr>
          <a:xfrm>
            <a:off x="433636" y="6292412"/>
            <a:ext cx="8424936" cy="0"/>
          </a:xfrm>
          <a:prstGeom prst="line">
            <a:avLst/>
          </a:prstGeom>
          <a:ln w="15875">
            <a:solidFill>
              <a:schemeClr val="tx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95536" y="6283106"/>
            <a:ext cx="7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Blip>
                <a:blip r:embed="rId2"/>
              </a:buBlip>
            </a:pPr>
            <a:r>
              <a:rPr lang="ru-RU" b="1" dirty="0">
                <a:solidFill>
                  <a:srgbClr val="1F497D"/>
                </a:solidFill>
              </a:rPr>
              <a:t>28</a:t>
            </a:r>
          </a:p>
        </p:txBody>
      </p:sp>
      <p:pic>
        <p:nvPicPr>
          <p:cNvPr id="13" name="Picture 2" descr="&amp;Fcy;&amp;iecy;&amp;dcy;&amp;iecy;&amp;rcy;&amp;acy;&amp;lcy;&amp;softcy;&amp;ncy;&amp;acy;&amp;yacy; &amp;scy;&amp;lcy;&amp;ucy;&amp;zhcy;&amp;bcy;&amp;acy; &amp;pcy;&amp;ocy; &amp;ecy;&amp;kcy;&amp;ocy;&amp;lcy;&amp;ocy;&amp;gcy;&amp;icy;&amp;chcy;&amp;iecy;&amp;scy;&amp;kcy;&amp;ocy;&amp;mcy;&amp;ucy;, &amp;tcy;&amp;iecy;&amp;khcy;&amp;ncy;&amp;ocy;&amp;lcy;&amp;ocy;&amp;gcy;&amp;icy;&amp;chcy;&amp;iecy;&amp;scy;&amp;kcy;&amp;ocy;&amp;mcy;&amp;ucy; &amp;icy; &amp;acy;&amp;tcy;&amp;ocy;&amp;mcy;&amp;ncy;&amp;ocy;&amp;mcy;&amp;ucy; &amp;ncy;&amp;acy;&amp;dcy;&amp;zcy;&amp;ocy;&amp;rcy;&amp;ucy; &amp;Rcy;&amp;Ocy;&amp;Scy;&amp;Tcy;&amp;IEcy;&amp;KHcy;&amp;Ncy;&amp;Acy;&amp;Dcy;&amp;Zcy;&amp;Ocy;&amp;R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20" y="143930"/>
            <a:ext cx="1573978" cy="1844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1039422-C7EC-448D-AD10-4259EB84937F}"/>
              </a:ext>
            </a:extLst>
          </p:cNvPr>
          <p:cNvSpPr txBox="1"/>
          <p:nvPr/>
        </p:nvSpPr>
        <p:spPr>
          <a:xfrm>
            <a:off x="2892131" y="281865"/>
            <a:ext cx="60887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1F497D"/>
                </a:solidFill>
              </a:rPr>
              <a:t>Уральское управление Ростехнадзора</a:t>
            </a: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A9BA95F1-1D45-489E-9269-0918718B8BB6}"/>
              </a:ext>
            </a:extLst>
          </p:cNvPr>
          <p:cNvCxnSpPr/>
          <p:nvPr/>
        </p:nvCxnSpPr>
        <p:spPr>
          <a:xfrm>
            <a:off x="3059832" y="834971"/>
            <a:ext cx="5753309" cy="0"/>
          </a:xfrm>
          <a:prstGeom prst="line">
            <a:avLst/>
          </a:prstGeom>
          <a:ln w="15875">
            <a:solidFill>
              <a:schemeClr val="tx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F0466BFF-DE20-438B-B95D-BA4CD68748D8}"/>
              </a:ext>
            </a:extLst>
          </p:cNvPr>
          <p:cNvSpPr txBox="1"/>
          <p:nvPr/>
        </p:nvSpPr>
        <p:spPr>
          <a:xfrm>
            <a:off x="3059831" y="980727"/>
            <a:ext cx="57533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prstClr val="black"/>
                </a:solidFill>
              </a:rPr>
              <a:t>Структура Уральского управления Ростехнадзора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C7CF918-76C7-4AF4-8C29-C71A62A2D513}"/>
              </a:ext>
            </a:extLst>
          </p:cNvPr>
          <p:cNvSpPr txBox="1"/>
          <p:nvPr/>
        </p:nvSpPr>
        <p:spPr>
          <a:xfrm>
            <a:off x="5345871" y="6351161"/>
            <a:ext cx="3633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1F497D"/>
                </a:solidFill>
              </a:rPr>
              <a:t>Уральское управление, 26.05.2021</a:t>
            </a:r>
          </a:p>
        </p:txBody>
      </p:sp>
    </p:spTree>
    <p:extLst>
      <p:ext uri="{BB962C8B-B14F-4D97-AF65-F5344CB8AC3E}">
        <p14:creationId xmlns:p14="http://schemas.microsoft.com/office/powerpoint/2010/main" val="18622405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Прямая соединительная линия 15"/>
          <p:cNvCxnSpPr/>
          <p:nvPr/>
        </p:nvCxnSpPr>
        <p:spPr>
          <a:xfrm>
            <a:off x="433636" y="6292412"/>
            <a:ext cx="8424936" cy="0"/>
          </a:xfrm>
          <a:prstGeom prst="line">
            <a:avLst/>
          </a:prstGeom>
          <a:ln w="15875">
            <a:solidFill>
              <a:schemeClr val="tx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95536" y="6283106"/>
            <a:ext cx="7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Blip>
                <a:blip r:embed="rId2"/>
              </a:buBlip>
            </a:pPr>
            <a:r>
              <a:rPr lang="ru-RU" b="1" dirty="0">
                <a:solidFill>
                  <a:srgbClr val="1F497D"/>
                </a:solidFill>
              </a:rPr>
              <a:t>29</a:t>
            </a:r>
          </a:p>
        </p:txBody>
      </p:sp>
      <p:pic>
        <p:nvPicPr>
          <p:cNvPr id="13" name="Picture 2" descr="&amp;Fcy;&amp;iecy;&amp;dcy;&amp;iecy;&amp;rcy;&amp;acy;&amp;lcy;&amp;softcy;&amp;ncy;&amp;acy;&amp;yacy; &amp;scy;&amp;lcy;&amp;ucy;&amp;zhcy;&amp;bcy;&amp;acy; &amp;pcy;&amp;ocy; &amp;ecy;&amp;kcy;&amp;ocy;&amp;lcy;&amp;ocy;&amp;gcy;&amp;icy;&amp;chcy;&amp;iecy;&amp;scy;&amp;kcy;&amp;ocy;&amp;mcy;&amp;ucy;, &amp;tcy;&amp;iecy;&amp;khcy;&amp;ncy;&amp;ocy;&amp;lcy;&amp;ocy;&amp;gcy;&amp;icy;&amp;chcy;&amp;iecy;&amp;scy;&amp;kcy;&amp;ocy;&amp;mcy;&amp;ucy; &amp;icy; &amp;acy;&amp;tcy;&amp;ocy;&amp;mcy;&amp;ncy;&amp;ocy;&amp;mcy;&amp;ucy; &amp;ncy;&amp;acy;&amp;dcy;&amp;zcy;&amp;ocy;&amp;rcy;&amp;ucy; &amp;Rcy;&amp;Ocy;&amp;Scy;&amp;Tcy;&amp;IEcy;&amp;KHcy;&amp;Ncy;&amp;Acy;&amp;Dcy;&amp;Zcy;&amp;Ocy;&amp;R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20" y="143930"/>
            <a:ext cx="1573978" cy="1844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1039422-C7EC-448D-AD10-4259EB84937F}"/>
              </a:ext>
            </a:extLst>
          </p:cNvPr>
          <p:cNvSpPr txBox="1"/>
          <p:nvPr/>
        </p:nvSpPr>
        <p:spPr>
          <a:xfrm>
            <a:off x="2892131" y="281865"/>
            <a:ext cx="60887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1F497D"/>
                </a:solidFill>
              </a:rPr>
              <a:t>Уральское управление Ростехнадзора</a:t>
            </a: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A9BA95F1-1D45-489E-9269-0918718B8BB6}"/>
              </a:ext>
            </a:extLst>
          </p:cNvPr>
          <p:cNvCxnSpPr/>
          <p:nvPr/>
        </p:nvCxnSpPr>
        <p:spPr>
          <a:xfrm>
            <a:off x="3059832" y="834971"/>
            <a:ext cx="5753309" cy="0"/>
          </a:xfrm>
          <a:prstGeom prst="line">
            <a:avLst/>
          </a:prstGeom>
          <a:ln w="15875">
            <a:solidFill>
              <a:schemeClr val="tx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F0466BFF-DE20-438B-B95D-BA4CD68748D8}"/>
              </a:ext>
            </a:extLst>
          </p:cNvPr>
          <p:cNvSpPr txBox="1"/>
          <p:nvPr/>
        </p:nvSpPr>
        <p:spPr>
          <a:xfrm>
            <a:off x="3059831" y="980727"/>
            <a:ext cx="57533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prstClr val="black"/>
                </a:solidFill>
              </a:rPr>
              <a:t>Структура Уральского управления Ростехнадзора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24622ABD-4CB7-4F54-B831-A86A6218BD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827930"/>
              </p:ext>
            </p:extLst>
          </p:nvPr>
        </p:nvGraphicFramePr>
        <p:xfrm>
          <a:off x="252966" y="2028728"/>
          <a:ext cx="8560174" cy="4128414"/>
        </p:xfrm>
        <a:graphic>
          <a:graphicData uri="http://schemas.openxmlformats.org/drawingml/2006/table">
            <a:tbl>
              <a:tblPr bandRow="1">
                <a:tableStyleId>{F5AB1C69-6EDB-4FF4-983F-18BD219EF322}</a:tableStyleId>
              </a:tblPr>
              <a:tblGrid>
                <a:gridCol w="460426">
                  <a:extLst>
                    <a:ext uri="{9D8B030D-6E8A-4147-A177-3AD203B41FA5}">
                      <a16:colId xmlns:a16="http://schemas.microsoft.com/office/drawing/2014/main" val="30662683"/>
                    </a:ext>
                  </a:extLst>
                </a:gridCol>
                <a:gridCol w="2220780">
                  <a:extLst>
                    <a:ext uri="{9D8B030D-6E8A-4147-A177-3AD203B41FA5}">
                      <a16:colId xmlns:a16="http://schemas.microsoft.com/office/drawing/2014/main" val="1944570295"/>
                    </a:ext>
                  </a:extLst>
                </a:gridCol>
                <a:gridCol w="2075983">
                  <a:extLst>
                    <a:ext uri="{9D8B030D-6E8A-4147-A177-3AD203B41FA5}">
                      <a16:colId xmlns:a16="http://schemas.microsoft.com/office/drawing/2014/main" val="3965240589"/>
                    </a:ext>
                  </a:extLst>
                </a:gridCol>
                <a:gridCol w="1268204">
                  <a:extLst>
                    <a:ext uri="{9D8B030D-6E8A-4147-A177-3AD203B41FA5}">
                      <a16:colId xmlns:a16="http://schemas.microsoft.com/office/drawing/2014/main" val="2773621394"/>
                    </a:ext>
                  </a:extLst>
                </a:gridCol>
                <a:gridCol w="692265">
                  <a:extLst>
                    <a:ext uri="{9D8B030D-6E8A-4147-A177-3AD203B41FA5}">
                      <a16:colId xmlns:a16="http://schemas.microsoft.com/office/drawing/2014/main" val="631203030"/>
                    </a:ext>
                  </a:extLst>
                </a:gridCol>
                <a:gridCol w="1842516">
                  <a:extLst>
                    <a:ext uri="{9D8B030D-6E8A-4147-A177-3AD203B41FA5}">
                      <a16:colId xmlns:a16="http://schemas.microsoft.com/office/drawing/2014/main" val="2915199909"/>
                    </a:ext>
                  </a:extLst>
                </a:gridCol>
              </a:tblGrid>
              <a:tr h="1089262">
                <a:tc>
                  <a:txBody>
                    <a:bodyPr/>
                    <a:lstStyle/>
                    <a:p>
                      <a:pPr marL="67945" marR="59690" algn="ctr" fontAlgn="auto">
                        <a:lnSpc>
                          <a:spcPct val="115000"/>
                        </a:lnSpc>
                        <a:spcBef>
                          <a:spcPts val="490"/>
                        </a:spcBef>
                        <a:spcAft>
                          <a:spcPts val="1000"/>
                        </a:spcAft>
                      </a:pPr>
                      <a:r>
                        <a:rPr lang="en-US" sz="800" kern="0">
                          <a:effectLst/>
                        </a:rPr>
                        <a:t>15</a:t>
                      </a:r>
                      <a:endParaRPr lang="ru-RU" sz="800" kern="1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9370" marR="31750" algn="just" fontAlgn="auto">
                        <a:lnSpc>
                          <a:spcPct val="115000"/>
                        </a:lnSpc>
                        <a:spcBef>
                          <a:spcPts val="490"/>
                        </a:spcBef>
                        <a:spcAft>
                          <a:spcPts val="1000"/>
                        </a:spcAft>
                      </a:pPr>
                      <a:r>
                        <a:rPr lang="ru-RU" sz="800" kern="0" dirty="0">
                          <a:effectLst/>
                        </a:rPr>
                        <a:t>Не обеспечен демонтаж оборудования выведенного из эксплуатации на ХОПО, расположенного в одном помещении с химико-технологическими системами, в которых получаются, используются, перерабатываются, образуются химически опасные вещества.</a:t>
                      </a:r>
                      <a:endParaRPr lang="ru-RU" sz="800" kern="1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6355" marR="36830" fontAlgn="auto">
                        <a:lnSpc>
                          <a:spcPct val="115000"/>
                        </a:lnSpc>
                        <a:spcBef>
                          <a:spcPts val="490"/>
                        </a:spcBef>
                        <a:spcAft>
                          <a:spcPts val="1000"/>
                        </a:spcAft>
                      </a:pPr>
                      <a:r>
                        <a:rPr lang="ru-RU" sz="800" kern="0" dirty="0">
                          <a:effectLst/>
                        </a:rPr>
                        <a:t>ст.9 Федеральный закон от 21.07.1997 № 116-ФЗ;  </a:t>
                      </a:r>
                      <a:endParaRPr lang="ru-RU" sz="800" kern="150" dirty="0">
                        <a:effectLst/>
                      </a:endParaRPr>
                    </a:p>
                    <a:p>
                      <a:pPr marL="46355" marR="36830" algn="just" fontAlgn="auto">
                        <a:lnSpc>
                          <a:spcPct val="115000"/>
                        </a:lnSpc>
                        <a:spcBef>
                          <a:spcPts val="490"/>
                        </a:spcBef>
                        <a:spcAft>
                          <a:spcPts val="1000"/>
                        </a:spcAft>
                      </a:pPr>
                      <a:r>
                        <a:rPr lang="ru-RU" sz="800" kern="0" dirty="0">
                          <a:effectLst/>
                        </a:rPr>
                        <a:t>п.49 </a:t>
                      </a:r>
                      <a:r>
                        <a:rPr lang="ru-RU" sz="800" kern="0" dirty="0" err="1">
                          <a:effectLst/>
                        </a:rPr>
                        <a:t>ФНиП</a:t>
                      </a:r>
                      <a:r>
                        <a:rPr lang="ru-RU" sz="800" kern="0" dirty="0">
                          <a:effectLst/>
                        </a:rPr>
                        <a:t> от 21 ноября 2013 года № 559.</a:t>
                      </a:r>
                      <a:endParaRPr lang="ru-RU" sz="800" kern="1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0170" marR="90170" algn="ctr" fontAlgn="auto">
                        <a:lnSpc>
                          <a:spcPct val="115000"/>
                        </a:lnSpc>
                        <a:spcBef>
                          <a:spcPts val="490"/>
                        </a:spcBef>
                        <a:spcAft>
                          <a:spcPts val="1000"/>
                        </a:spcAft>
                      </a:pPr>
                      <a:r>
                        <a:rPr lang="en-US" sz="800" kern="0" dirty="0">
                          <a:effectLst/>
                        </a:rPr>
                        <a:t>ч. 1 </a:t>
                      </a:r>
                      <a:r>
                        <a:rPr lang="en-US" sz="800" kern="0" dirty="0" err="1">
                          <a:effectLst/>
                        </a:rPr>
                        <a:t>ст</a:t>
                      </a:r>
                      <a:r>
                        <a:rPr lang="en-US" sz="800" kern="0" dirty="0">
                          <a:effectLst/>
                        </a:rPr>
                        <a:t>. 9.1 </a:t>
                      </a:r>
                      <a:r>
                        <a:rPr lang="en-US" sz="800" kern="0" dirty="0" err="1">
                          <a:effectLst/>
                        </a:rPr>
                        <a:t>КоАП</a:t>
                      </a:r>
                      <a:r>
                        <a:rPr lang="en-US" sz="800" kern="0" dirty="0">
                          <a:effectLst/>
                        </a:rPr>
                        <a:t> РФ</a:t>
                      </a:r>
                      <a:endParaRPr lang="ru-RU" sz="800" kern="1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8900" marR="75565" algn="ctr" fontAlgn="auto">
                        <a:lnSpc>
                          <a:spcPct val="115000"/>
                        </a:lnSpc>
                        <a:spcBef>
                          <a:spcPts val="490"/>
                        </a:spcBef>
                        <a:spcAft>
                          <a:spcPts val="1000"/>
                        </a:spcAft>
                      </a:pPr>
                      <a:r>
                        <a:rPr lang="en-US" sz="800" kern="0">
                          <a:effectLst/>
                        </a:rPr>
                        <a:t>средн</a:t>
                      </a:r>
                      <a:r>
                        <a:rPr lang="ru-RU" sz="800" kern="0">
                          <a:effectLst/>
                        </a:rPr>
                        <a:t>ий</a:t>
                      </a:r>
                      <a:endParaRPr lang="ru-RU" sz="800" kern="1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755" fontAlgn="auto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 kern="0">
                          <a:effectLst/>
                        </a:rPr>
                        <a:t>Нарушение требований промышленной безопасности</a:t>
                      </a:r>
                      <a:endParaRPr lang="ru-RU" sz="800" kern="1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16577893"/>
                  </a:ext>
                </a:extLst>
              </a:tr>
              <a:tr h="1994305">
                <a:tc>
                  <a:txBody>
                    <a:bodyPr/>
                    <a:lstStyle/>
                    <a:p>
                      <a:pPr marL="67945" marR="59690" algn="ctr" fontAlgn="auto">
                        <a:lnSpc>
                          <a:spcPct val="115000"/>
                        </a:lnSpc>
                        <a:spcBef>
                          <a:spcPts val="490"/>
                        </a:spcBef>
                        <a:spcAft>
                          <a:spcPts val="1000"/>
                        </a:spcAft>
                      </a:pPr>
                      <a:r>
                        <a:rPr lang="en-US" sz="800" kern="0">
                          <a:effectLst/>
                        </a:rPr>
                        <a:t>16</a:t>
                      </a:r>
                      <a:endParaRPr lang="ru-RU" sz="800" kern="1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9370" marR="31750" algn="just" fontAlgn="auto">
                        <a:lnSpc>
                          <a:spcPct val="115000"/>
                        </a:lnSpc>
                        <a:spcBef>
                          <a:spcPts val="490"/>
                        </a:spcBef>
                        <a:spcAft>
                          <a:spcPts val="1000"/>
                        </a:spcAft>
                      </a:pPr>
                      <a:r>
                        <a:rPr lang="ru-RU" sz="800" kern="0">
                          <a:effectLst/>
                        </a:rPr>
                        <a:t>Отсутствует аттестация работников в области промышленной безопасности.</a:t>
                      </a:r>
                      <a:endParaRPr lang="ru-RU" sz="800" kern="1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6355" marR="36830" fontAlgn="auto">
                        <a:lnSpc>
                          <a:spcPct val="115000"/>
                        </a:lnSpc>
                        <a:spcBef>
                          <a:spcPts val="490"/>
                        </a:spcBef>
                        <a:spcAft>
                          <a:spcPts val="1000"/>
                        </a:spcAft>
                      </a:pPr>
                      <a:r>
                        <a:rPr lang="ru-RU" sz="800" kern="0">
                          <a:effectLst/>
                        </a:rPr>
                        <a:t>ст.9, ст.14_1  Федеральный закон от 21.07.1997 №116-ФЗ;</a:t>
                      </a:r>
                      <a:endParaRPr lang="ru-RU" sz="800" kern="150">
                        <a:effectLst/>
                      </a:endParaRPr>
                    </a:p>
                    <a:p>
                      <a:pPr marL="46355" marR="36830" fontAlgn="auto">
                        <a:lnSpc>
                          <a:spcPct val="115000"/>
                        </a:lnSpc>
                        <a:spcBef>
                          <a:spcPts val="490"/>
                        </a:spcBef>
                        <a:spcAft>
                          <a:spcPts val="1000"/>
                        </a:spcAft>
                      </a:pPr>
                      <a:r>
                        <a:rPr lang="ru-RU" sz="800" kern="0">
                          <a:effectLst/>
                        </a:rPr>
                        <a:t>пп. б) п.2, пп. а) п.5 «Положение об аттестации в области промышленной безопасности, по вопросам безопасности гидротехнических сооружений, безопасности в сфере электроэнергетики», утвержденное Постановлением Правительства РФ от 25.10.2019 №1365 (далее по тексту – «Положение об аттестации» от 25.10.2019 №1365</a:t>
                      </a:r>
                      <a:endParaRPr lang="ru-RU" sz="800" kern="1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0170" marR="90170" algn="ctr" fontAlgn="auto">
                        <a:lnSpc>
                          <a:spcPct val="115000"/>
                        </a:lnSpc>
                        <a:spcBef>
                          <a:spcPts val="490"/>
                        </a:spcBef>
                        <a:spcAft>
                          <a:spcPts val="1000"/>
                        </a:spcAft>
                      </a:pPr>
                      <a:r>
                        <a:rPr lang="en-US" sz="800" kern="0">
                          <a:effectLst/>
                        </a:rPr>
                        <a:t>ч. 1 ст. 9.1 КоАП РФ</a:t>
                      </a:r>
                      <a:endParaRPr lang="ru-RU" sz="800" kern="1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8900" marR="75565" algn="ctr" fontAlgn="auto">
                        <a:lnSpc>
                          <a:spcPct val="115000"/>
                        </a:lnSpc>
                        <a:spcBef>
                          <a:spcPts val="490"/>
                        </a:spcBef>
                        <a:spcAft>
                          <a:spcPts val="1000"/>
                        </a:spcAft>
                      </a:pPr>
                      <a:r>
                        <a:rPr lang="en-US" sz="800" kern="0">
                          <a:effectLst/>
                        </a:rPr>
                        <a:t>средн</a:t>
                      </a:r>
                      <a:r>
                        <a:rPr lang="ru-RU" sz="800" kern="0">
                          <a:effectLst/>
                        </a:rPr>
                        <a:t>ий</a:t>
                      </a:r>
                      <a:endParaRPr lang="ru-RU" sz="800" kern="1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755" fontAlgn="auto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 kern="0">
                          <a:effectLst/>
                        </a:rPr>
                        <a:t>Нарушение требований промышленной безопасности</a:t>
                      </a:r>
                      <a:endParaRPr lang="ru-RU" sz="800" kern="1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977909572"/>
                  </a:ext>
                </a:extLst>
              </a:tr>
              <a:tr h="1044847">
                <a:tc>
                  <a:txBody>
                    <a:bodyPr/>
                    <a:lstStyle/>
                    <a:p>
                      <a:pPr marL="67945" marR="59690" algn="ctr" fontAlgn="auto">
                        <a:lnSpc>
                          <a:spcPct val="115000"/>
                        </a:lnSpc>
                        <a:spcBef>
                          <a:spcPts val="490"/>
                        </a:spcBef>
                        <a:spcAft>
                          <a:spcPts val="1000"/>
                        </a:spcAft>
                      </a:pPr>
                      <a:r>
                        <a:rPr lang="en-US" sz="800" kern="0">
                          <a:effectLst/>
                        </a:rPr>
                        <a:t>17</a:t>
                      </a:r>
                      <a:endParaRPr lang="ru-RU" sz="800" kern="1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195" fontAlgn="auto">
                        <a:lnSpc>
                          <a:spcPct val="115000"/>
                        </a:lnSpc>
                        <a:spcBef>
                          <a:spcPts val="475"/>
                        </a:spcBef>
                        <a:spcAft>
                          <a:spcPts val="1000"/>
                        </a:spcAft>
                      </a:pPr>
                      <a:r>
                        <a:rPr lang="ru-RU" sz="800" kern="0">
                          <a:effectLst/>
                        </a:rPr>
                        <a:t>Непредоставление  организацией, эксплуатирующей ОПО, сведений о производственном контроле за отчетный период в срок до 01.04.2020.</a:t>
                      </a:r>
                      <a:endParaRPr lang="ru-RU" sz="800" kern="1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6355" marR="38735" algn="just" fontAlgn="auto">
                        <a:lnSpc>
                          <a:spcPts val="1035"/>
                        </a:lnSpc>
                        <a:spcBef>
                          <a:spcPts val="475"/>
                        </a:spcBef>
                        <a:spcAft>
                          <a:spcPts val="1000"/>
                        </a:spcAft>
                      </a:pPr>
                      <a:r>
                        <a:rPr lang="ru-RU" sz="800" kern="0">
                          <a:effectLst/>
                        </a:rPr>
                        <a:t>ст. 11 Федерального закона </a:t>
                      </a:r>
                      <a:r>
                        <a:rPr lang="en-US" sz="800" kern="0">
                          <a:effectLst/>
                        </a:rPr>
                        <a:t>N</a:t>
                      </a:r>
                      <a:r>
                        <a:rPr lang="ru-RU" sz="800" kern="0">
                          <a:effectLst/>
                        </a:rPr>
                        <a:t> 116-ФЗ;</a:t>
                      </a:r>
                      <a:endParaRPr lang="ru-RU" sz="800" kern="150">
                        <a:effectLst/>
                      </a:endParaRPr>
                    </a:p>
                    <a:p>
                      <a:pPr marL="43815" marR="38735" algn="just" fontAlgn="auto">
                        <a:lnSpc>
                          <a:spcPts val="1030"/>
                        </a:lnSpc>
                        <a:spcAft>
                          <a:spcPts val="1000"/>
                        </a:spcAft>
                      </a:pPr>
                      <a:r>
                        <a:rPr lang="ru-RU" sz="800" kern="0">
                          <a:effectLst/>
                        </a:rPr>
                        <a:t>п. 14, 14_1 постановления Правительства</a:t>
                      </a:r>
                      <a:endParaRPr lang="ru-RU" sz="800" kern="150">
                        <a:effectLst/>
                      </a:endParaRPr>
                    </a:p>
                    <a:p>
                      <a:pPr marL="46355" marR="38735" algn="just" fontAlgn="auto">
                        <a:lnSpc>
                          <a:spcPts val="1035"/>
                        </a:lnSpc>
                        <a:spcBef>
                          <a:spcPts val="475"/>
                        </a:spcBef>
                        <a:spcAft>
                          <a:spcPts val="1000"/>
                        </a:spcAft>
                      </a:pPr>
                      <a:r>
                        <a:rPr lang="en-US" sz="800" kern="0">
                          <a:effectLst/>
                        </a:rPr>
                        <a:t>N</a:t>
                      </a:r>
                      <a:r>
                        <a:rPr lang="ru-RU" sz="800" kern="0">
                          <a:effectLst/>
                        </a:rPr>
                        <a:t> 263 от 10.03.1999</a:t>
                      </a:r>
                      <a:endParaRPr lang="ru-RU" sz="800" kern="150">
                        <a:effectLst/>
                      </a:endParaRPr>
                    </a:p>
                    <a:p>
                      <a:pPr marL="46355" marR="38735" algn="ctr" fontAlgn="auto">
                        <a:lnSpc>
                          <a:spcPts val="1035"/>
                        </a:lnSpc>
                        <a:spcBef>
                          <a:spcPts val="475"/>
                        </a:spcBef>
                        <a:spcAft>
                          <a:spcPts val="1000"/>
                        </a:spcAft>
                      </a:pPr>
                      <a:r>
                        <a:rPr lang="ru-RU" sz="800" kern="0">
                          <a:effectLst/>
                        </a:rPr>
                        <a:t> </a:t>
                      </a:r>
                      <a:endParaRPr lang="ru-RU" sz="800" kern="1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0170" marR="90170" fontAlgn="auto">
                        <a:lnSpc>
                          <a:spcPct val="115000"/>
                        </a:lnSpc>
                        <a:spcBef>
                          <a:spcPts val="475"/>
                        </a:spcBef>
                        <a:spcAft>
                          <a:spcPts val="1000"/>
                        </a:spcAft>
                      </a:pPr>
                      <a:r>
                        <a:rPr lang="en-US" sz="800" kern="0">
                          <a:effectLst/>
                        </a:rPr>
                        <a:t>ч. 1 ст. 9.1 КоАП РФ</a:t>
                      </a:r>
                      <a:endParaRPr lang="ru-RU" sz="800" kern="1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0805" marR="75565" algn="ctr" fontAlgn="auto">
                        <a:lnSpc>
                          <a:spcPct val="115000"/>
                        </a:lnSpc>
                        <a:spcBef>
                          <a:spcPts val="475"/>
                        </a:spcBef>
                        <a:spcAft>
                          <a:spcPts val="1000"/>
                        </a:spcAft>
                      </a:pPr>
                      <a:r>
                        <a:rPr lang="en-US" sz="800" kern="0">
                          <a:effectLst/>
                        </a:rPr>
                        <a:t>Средняя</a:t>
                      </a:r>
                      <a:endParaRPr lang="ru-RU" sz="800" kern="1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1595" marR="46355" indent="-635" algn="just" fontAlgn="auto">
                        <a:lnSpc>
                          <a:spcPct val="115000"/>
                        </a:lnSpc>
                        <a:spcBef>
                          <a:spcPts val="475"/>
                        </a:spcBef>
                        <a:spcAft>
                          <a:spcPts val="1000"/>
                        </a:spcAft>
                      </a:pPr>
                      <a:r>
                        <a:rPr lang="en-US" sz="800" kern="0" dirty="0" err="1">
                          <a:effectLst/>
                        </a:rPr>
                        <a:t>Нарушение</a:t>
                      </a:r>
                      <a:r>
                        <a:rPr lang="en-US" sz="800" kern="0" dirty="0">
                          <a:effectLst/>
                        </a:rPr>
                        <a:t> </a:t>
                      </a:r>
                      <a:r>
                        <a:rPr lang="en-US" sz="800" kern="0" dirty="0" err="1">
                          <a:effectLst/>
                        </a:rPr>
                        <a:t>требований</a:t>
                      </a:r>
                      <a:r>
                        <a:rPr lang="en-US" sz="800" kern="0" dirty="0">
                          <a:effectLst/>
                        </a:rPr>
                        <a:t> </a:t>
                      </a:r>
                      <a:r>
                        <a:rPr lang="en-US" sz="800" kern="0" dirty="0" err="1">
                          <a:effectLst/>
                        </a:rPr>
                        <a:t>промышленной</a:t>
                      </a:r>
                      <a:r>
                        <a:rPr lang="en-US" sz="800" kern="0" dirty="0">
                          <a:effectLst/>
                        </a:rPr>
                        <a:t> </a:t>
                      </a:r>
                      <a:r>
                        <a:rPr lang="en-US" sz="800" kern="0" dirty="0" err="1">
                          <a:effectLst/>
                        </a:rPr>
                        <a:t>безопасности</a:t>
                      </a:r>
                      <a:endParaRPr lang="ru-RU" sz="800" kern="1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917319049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A96CEEC3-BC12-4507-9DDD-9C188DB5ADA4}"/>
              </a:ext>
            </a:extLst>
          </p:cNvPr>
          <p:cNvSpPr txBox="1"/>
          <p:nvPr/>
        </p:nvSpPr>
        <p:spPr>
          <a:xfrm>
            <a:off x="5345871" y="6351161"/>
            <a:ext cx="3633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1F497D"/>
                </a:solidFill>
              </a:rPr>
              <a:t>Уральское управление, 26.05.2021</a:t>
            </a:r>
          </a:p>
        </p:txBody>
      </p:sp>
    </p:spTree>
    <p:extLst>
      <p:ext uri="{BB962C8B-B14F-4D97-AF65-F5344CB8AC3E}">
        <p14:creationId xmlns:p14="http://schemas.microsoft.com/office/powerpoint/2010/main" val="1257348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&amp;Fcy;&amp;iecy;&amp;dcy;&amp;iecy;&amp;rcy;&amp;acy;&amp;lcy;&amp;softcy;&amp;ncy;&amp;acy;&amp;yacy; &amp;scy;&amp;lcy;&amp;ucy;&amp;zhcy;&amp;bcy;&amp;acy; &amp;pcy;&amp;ocy; &amp;ecy;&amp;kcy;&amp;ocy;&amp;lcy;&amp;ocy;&amp;gcy;&amp;icy;&amp;chcy;&amp;iecy;&amp;scy;&amp;kcy;&amp;ocy;&amp;mcy;&amp;ucy;, &amp;tcy;&amp;iecy;&amp;khcy;&amp;ncy;&amp;ocy;&amp;lcy;&amp;ocy;&amp;gcy;&amp;icy;&amp;chcy;&amp;iecy;&amp;scy;&amp;kcy;&amp;ocy;&amp;mcy;&amp;ucy; &amp;icy; &amp;acy;&amp;tcy;&amp;ocy;&amp;mcy;&amp;ncy;&amp;ocy;&amp;mcy;&amp;ucy; &amp;ncy;&amp;acy;&amp;dcy;&amp;zcy;&amp;ocy;&amp;rcy;&amp;ucy; &amp;Rcy;&amp;Ocy;&amp;Scy;&amp;Tcy;&amp;IEcy;&amp;KHcy;&amp;Ncy;&amp;Acy;&amp;Dcy;&amp;Zcy;&amp;Ocy;&amp;R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20" y="143931"/>
            <a:ext cx="1223102" cy="1433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92131" y="281865"/>
            <a:ext cx="60887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1F497D"/>
                </a:solidFill>
              </a:rPr>
              <a:t>Уральское управление Ростехнадзора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59831" y="980727"/>
            <a:ext cx="57533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prstClr val="black"/>
                </a:solidFill>
              </a:rPr>
              <a:t>Основные показатели надзора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059832" y="834971"/>
            <a:ext cx="5753309" cy="0"/>
          </a:xfrm>
          <a:prstGeom prst="line">
            <a:avLst/>
          </a:prstGeom>
          <a:ln w="15875">
            <a:solidFill>
              <a:schemeClr val="tx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433636" y="6276086"/>
            <a:ext cx="8417604" cy="7020"/>
          </a:xfrm>
          <a:prstGeom prst="line">
            <a:avLst/>
          </a:prstGeom>
          <a:ln w="15875">
            <a:solidFill>
              <a:schemeClr val="tx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95536" y="6283106"/>
            <a:ext cx="590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Blip>
                <a:blip r:embed="rId3"/>
              </a:buBlip>
            </a:pPr>
            <a:r>
              <a:rPr lang="ru-RU" b="1" dirty="0">
                <a:solidFill>
                  <a:prstClr val="black"/>
                </a:solidFill>
              </a:rPr>
              <a:t>3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5109879"/>
              </p:ext>
            </p:extLst>
          </p:nvPr>
        </p:nvGraphicFramePr>
        <p:xfrm>
          <a:off x="539552" y="1822896"/>
          <a:ext cx="8255650" cy="4134265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46680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876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8611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Общая информация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Количество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8271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dk1"/>
                          </a:solidFill>
                          <a:effectLst/>
                        </a:rPr>
                        <a:t>потребителей электрической энергии 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66209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8271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dk1"/>
                          </a:solidFill>
                          <a:effectLst/>
                        </a:rPr>
                        <a:t>потребителей тепловой энергии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8003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8271">
                <a:tc>
                  <a:txBody>
                    <a:bodyPr/>
                    <a:lstStyle/>
                    <a:p>
                      <a:r>
                        <a:rPr lang="ru-RU" sz="1400" b="1" dirty="0"/>
                        <a:t>объектов капитального строительства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chemeClr val="dk1"/>
                          </a:solidFill>
                          <a:effectLst/>
                        </a:rPr>
                        <a:t>126</a:t>
                      </a:r>
                      <a:endParaRPr lang="ru-RU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82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effectLst/>
                        </a:rPr>
                        <a:t>Организаций, эксплуатирующих ОПО</a:t>
                      </a:r>
                      <a:endParaRPr lang="ru-RU" sz="1400" b="1" dirty="0"/>
                    </a:p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4492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8271">
                <a:tc>
                  <a:txBody>
                    <a:bodyPr/>
                    <a:lstStyle/>
                    <a:p>
                      <a:r>
                        <a:rPr lang="ru-RU" sz="1400" b="1" dirty="0"/>
                        <a:t>опасных производственных объектов, из</a:t>
                      </a:r>
                      <a:r>
                        <a:rPr lang="ru-RU" sz="1400" b="1" baseline="0" dirty="0"/>
                        <a:t> них </a:t>
                      </a:r>
                      <a:r>
                        <a:rPr lang="ru-RU" sz="1400" b="1" dirty="0"/>
                        <a:t>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10290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8045174"/>
                  </a:ext>
                </a:extLst>
              </a:tr>
              <a:tr h="438271"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/>
                        <a:t>ОПО – </a:t>
                      </a:r>
                      <a:r>
                        <a:rPr lang="en-US" sz="1400" b="1" dirty="0"/>
                        <a:t>I</a:t>
                      </a:r>
                      <a:r>
                        <a:rPr lang="ru-RU" sz="1400" b="1" dirty="0"/>
                        <a:t>,</a:t>
                      </a:r>
                      <a:r>
                        <a:rPr lang="ru-RU" sz="1400" b="1" baseline="0" dirty="0"/>
                        <a:t> </a:t>
                      </a:r>
                      <a:r>
                        <a:rPr lang="en-US" sz="1400" b="1" baseline="0" dirty="0"/>
                        <a:t>II, III, IV</a:t>
                      </a:r>
                      <a:r>
                        <a:rPr lang="en-US" sz="1400" b="1" dirty="0"/>
                        <a:t> </a:t>
                      </a:r>
                      <a:r>
                        <a:rPr lang="ru-RU" sz="1400" b="1" dirty="0"/>
                        <a:t>класса опасности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51</a:t>
                      </a:r>
                      <a:r>
                        <a:rPr lang="en-US" sz="1400" b="1" dirty="0"/>
                        <a:t>, </a:t>
                      </a:r>
                      <a:r>
                        <a:rPr lang="ru-RU" sz="1400" b="1" dirty="0"/>
                        <a:t>249</a:t>
                      </a:r>
                      <a:r>
                        <a:rPr lang="en-US" sz="1400" b="1" dirty="0"/>
                        <a:t>, </a:t>
                      </a:r>
                      <a:r>
                        <a:rPr lang="ru-RU" sz="1400" b="1" dirty="0"/>
                        <a:t>5705</a:t>
                      </a:r>
                      <a:r>
                        <a:rPr lang="en-US" sz="1400" b="1" dirty="0"/>
                        <a:t>, </a:t>
                      </a:r>
                      <a:r>
                        <a:rPr lang="ru-RU" sz="1400" b="1" dirty="0"/>
                        <a:t>4039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4237760"/>
                  </a:ext>
                </a:extLst>
              </a:tr>
              <a:tr h="438271"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/>
                        <a:t>без класса опасности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246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8596690"/>
                  </a:ext>
                </a:extLst>
              </a:tr>
              <a:tr h="567868">
                <a:tc>
                  <a:txBody>
                    <a:bodyPr/>
                    <a:lstStyle/>
                    <a:p>
                      <a:r>
                        <a:rPr lang="ru-RU" sz="1400" b="1" dirty="0"/>
                        <a:t>лифтов, подъемных платформ для инвалидов, эскалаторов вне метрополитенов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30835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7223180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59475CD3-79F2-4002-AA60-9F79B7BC2DA5}"/>
              </a:ext>
            </a:extLst>
          </p:cNvPr>
          <p:cNvSpPr txBox="1"/>
          <p:nvPr/>
        </p:nvSpPr>
        <p:spPr>
          <a:xfrm>
            <a:off x="5345871" y="6351161"/>
            <a:ext cx="3633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1F497D"/>
                </a:solidFill>
              </a:rPr>
              <a:t>Уральское управление, 26.05.2021</a:t>
            </a:r>
          </a:p>
        </p:txBody>
      </p:sp>
    </p:spTree>
    <p:extLst>
      <p:ext uri="{BB962C8B-B14F-4D97-AF65-F5344CB8AC3E}">
        <p14:creationId xmlns:p14="http://schemas.microsoft.com/office/powerpoint/2010/main" val="28832370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87CD0DE8-C023-4A83-A5DD-49BE246608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3875002"/>
              </p:ext>
            </p:extLst>
          </p:nvPr>
        </p:nvGraphicFramePr>
        <p:xfrm>
          <a:off x="395536" y="1998144"/>
          <a:ext cx="8463035" cy="4263883"/>
        </p:xfrm>
        <a:graphic>
          <a:graphicData uri="http://schemas.openxmlformats.org/drawingml/2006/table">
            <a:tbl>
              <a:tblPr bandRow="1">
                <a:tableStyleId>{F5AB1C69-6EDB-4FF4-983F-18BD219EF322}</a:tableStyleId>
              </a:tblPr>
              <a:tblGrid>
                <a:gridCol w="455201">
                  <a:extLst>
                    <a:ext uri="{9D8B030D-6E8A-4147-A177-3AD203B41FA5}">
                      <a16:colId xmlns:a16="http://schemas.microsoft.com/office/drawing/2014/main" val="1597612160"/>
                    </a:ext>
                  </a:extLst>
                </a:gridCol>
                <a:gridCol w="2195579">
                  <a:extLst>
                    <a:ext uri="{9D8B030D-6E8A-4147-A177-3AD203B41FA5}">
                      <a16:colId xmlns:a16="http://schemas.microsoft.com/office/drawing/2014/main" val="1656614490"/>
                    </a:ext>
                  </a:extLst>
                </a:gridCol>
                <a:gridCol w="2052425">
                  <a:extLst>
                    <a:ext uri="{9D8B030D-6E8A-4147-A177-3AD203B41FA5}">
                      <a16:colId xmlns:a16="http://schemas.microsoft.com/office/drawing/2014/main" val="501765276"/>
                    </a:ext>
                  </a:extLst>
                </a:gridCol>
                <a:gridCol w="1253813">
                  <a:extLst>
                    <a:ext uri="{9D8B030D-6E8A-4147-A177-3AD203B41FA5}">
                      <a16:colId xmlns:a16="http://schemas.microsoft.com/office/drawing/2014/main" val="3850527575"/>
                    </a:ext>
                  </a:extLst>
                </a:gridCol>
                <a:gridCol w="684409">
                  <a:extLst>
                    <a:ext uri="{9D8B030D-6E8A-4147-A177-3AD203B41FA5}">
                      <a16:colId xmlns:a16="http://schemas.microsoft.com/office/drawing/2014/main" val="3910777697"/>
                    </a:ext>
                  </a:extLst>
                </a:gridCol>
                <a:gridCol w="1821608">
                  <a:extLst>
                    <a:ext uri="{9D8B030D-6E8A-4147-A177-3AD203B41FA5}">
                      <a16:colId xmlns:a16="http://schemas.microsoft.com/office/drawing/2014/main" val="4289825289"/>
                    </a:ext>
                  </a:extLst>
                </a:gridCol>
              </a:tblGrid>
              <a:tr h="311164">
                <a:tc gridSpan="6"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kern="0" dirty="0">
                          <a:effectLst/>
                        </a:rPr>
                        <a:t>Типовые нарушения на объектах нефтехимической и нефтегазоперерабатывающей промышленности и объектах нефтепродуктообеспечения</a:t>
                      </a:r>
                      <a:endParaRPr lang="ru-RU" sz="800" kern="1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7232794"/>
                  </a:ext>
                </a:extLst>
              </a:tr>
              <a:tr h="1435894">
                <a:tc>
                  <a:txBody>
                    <a:bodyPr/>
                    <a:lstStyle/>
                    <a:p>
                      <a:pPr marL="67945" marR="59690" algn="ctr" fontAlgn="auto">
                        <a:lnSpc>
                          <a:spcPct val="115000"/>
                        </a:lnSpc>
                        <a:spcBef>
                          <a:spcPts val="490"/>
                        </a:spcBef>
                        <a:spcAft>
                          <a:spcPts val="1000"/>
                        </a:spcAft>
                      </a:pPr>
                      <a:r>
                        <a:rPr lang="en-US" sz="800" kern="0">
                          <a:effectLst/>
                        </a:rPr>
                        <a:t>18</a:t>
                      </a:r>
                      <a:endParaRPr lang="ru-RU" sz="800" kern="1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9370" marR="31750" algn="just" fontAlgn="auto">
                        <a:lnSpc>
                          <a:spcPct val="115000"/>
                        </a:lnSpc>
                        <a:spcBef>
                          <a:spcPts val="490"/>
                        </a:spcBef>
                        <a:spcAft>
                          <a:spcPts val="1000"/>
                        </a:spcAft>
                      </a:pPr>
                      <a:r>
                        <a:rPr lang="ru-RU" sz="800" kern="0" dirty="0">
                          <a:effectLst/>
                        </a:rPr>
                        <a:t>Не обеспечено проведение экспертизы промышленной безопасности зданий, сооружений и технических устройств, применяемых на опасных производственных объектах, установленный срок безопасной эксплуатации которых истек.</a:t>
                      </a:r>
                      <a:endParaRPr lang="ru-RU" sz="800" kern="1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6355" marR="36830" fontAlgn="auto">
                        <a:lnSpc>
                          <a:spcPct val="115000"/>
                        </a:lnSpc>
                        <a:spcBef>
                          <a:spcPts val="490"/>
                        </a:spcBef>
                        <a:spcAft>
                          <a:spcPts val="1000"/>
                        </a:spcAft>
                      </a:pPr>
                      <a:r>
                        <a:rPr lang="ru-RU" sz="800" kern="0" dirty="0">
                          <a:effectLst/>
                        </a:rPr>
                        <a:t>ст.9, ст.13 Федеральный закон от 21.07.1997 №116-ФЗ;</a:t>
                      </a:r>
                      <a:endParaRPr lang="ru-RU" sz="800" kern="150" dirty="0">
                        <a:effectLst/>
                      </a:endParaRPr>
                    </a:p>
                    <a:p>
                      <a:pPr marL="46355" marR="36830" algn="just" fontAlgn="auto">
                        <a:lnSpc>
                          <a:spcPct val="115000"/>
                        </a:lnSpc>
                        <a:spcBef>
                          <a:spcPts val="490"/>
                        </a:spcBef>
                        <a:spcAft>
                          <a:spcPts val="1000"/>
                        </a:spcAft>
                      </a:pPr>
                      <a:r>
                        <a:rPr lang="en-US" sz="800" kern="0" dirty="0">
                          <a:effectLst/>
                        </a:rPr>
                        <a:t>п.7, п.28 </a:t>
                      </a:r>
                      <a:r>
                        <a:rPr lang="en-US" sz="800" kern="0" dirty="0" err="1">
                          <a:effectLst/>
                        </a:rPr>
                        <a:t>ФНиП</a:t>
                      </a:r>
                      <a:r>
                        <a:rPr lang="en-US" sz="800" kern="0" dirty="0">
                          <a:effectLst/>
                        </a:rPr>
                        <a:t> </a:t>
                      </a:r>
                      <a:r>
                        <a:rPr lang="en-US" sz="800" kern="0" dirty="0" err="1">
                          <a:effectLst/>
                        </a:rPr>
                        <a:t>от</a:t>
                      </a:r>
                      <a:r>
                        <a:rPr lang="en-US" sz="800" kern="0" dirty="0">
                          <a:effectLst/>
                        </a:rPr>
                        <a:t> 14.11.2013 № 538.</a:t>
                      </a:r>
                      <a:endParaRPr lang="ru-RU" sz="800" kern="1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0170" marR="179705" algn="ctr" fontAlgn="auto">
                        <a:lnSpc>
                          <a:spcPct val="115000"/>
                        </a:lnSpc>
                        <a:spcBef>
                          <a:spcPts val="490"/>
                        </a:spcBef>
                        <a:spcAft>
                          <a:spcPts val="1000"/>
                        </a:spcAft>
                      </a:pPr>
                      <a:r>
                        <a:rPr lang="en-US" sz="800" kern="0">
                          <a:effectLst/>
                        </a:rPr>
                        <a:t>ч. 1 ст. 9.1 КоАП РФ</a:t>
                      </a:r>
                      <a:endParaRPr lang="ru-RU" sz="800" kern="1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8900" marR="75565" algn="ctr" fontAlgn="auto">
                        <a:lnSpc>
                          <a:spcPct val="115000"/>
                        </a:lnSpc>
                        <a:spcBef>
                          <a:spcPts val="490"/>
                        </a:spcBef>
                        <a:spcAft>
                          <a:spcPts val="1000"/>
                        </a:spcAft>
                      </a:pPr>
                      <a:r>
                        <a:rPr lang="en-US" sz="800" kern="0">
                          <a:effectLst/>
                        </a:rPr>
                        <a:t>Средн</a:t>
                      </a:r>
                      <a:r>
                        <a:rPr lang="ru-RU" sz="800" kern="0">
                          <a:effectLst/>
                        </a:rPr>
                        <a:t>ий</a:t>
                      </a:r>
                      <a:endParaRPr lang="ru-RU" sz="800" kern="1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755" fontAlgn="auto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 kern="0">
                          <a:effectLst/>
                        </a:rPr>
                        <a:t>Нарушение требований промышленной безопасности</a:t>
                      </a:r>
                      <a:endParaRPr lang="ru-RU" sz="800" kern="1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33780708"/>
                  </a:ext>
                </a:extLst>
              </a:tr>
              <a:tr h="1289190">
                <a:tc>
                  <a:txBody>
                    <a:bodyPr/>
                    <a:lstStyle/>
                    <a:p>
                      <a:pPr marL="67945" marR="59690" algn="ctr" fontAlgn="auto">
                        <a:lnSpc>
                          <a:spcPct val="115000"/>
                        </a:lnSpc>
                        <a:spcBef>
                          <a:spcPts val="490"/>
                        </a:spcBef>
                        <a:spcAft>
                          <a:spcPts val="1000"/>
                        </a:spcAft>
                      </a:pPr>
                      <a:r>
                        <a:rPr lang="en-US" sz="800" kern="0">
                          <a:effectLst/>
                        </a:rPr>
                        <a:t>19</a:t>
                      </a:r>
                      <a:endParaRPr lang="ru-RU" sz="800" kern="1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9370" marR="31750" algn="just" fontAlgn="auto">
                        <a:lnSpc>
                          <a:spcPct val="115000"/>
                        </a:lnSpc>
                        <a:spcBef>
                          <a:spcPts val="490"/>
                        </a:spcBef>
                        <a:spcAft>
                          <a:spcPts val="1000"/>
                        </a:spcAft>
                      </a:pPr>
                      <a:r>
                        <a:rPr lang="ru-RU" sz="800" kern="0">
                          <a:effectLst/>
                        </a:rPr>
                        <a:t>Отсутствует аттестация работников в области промышленной безопасности.</a:t>
                      </a:r>
                      <a:endParaRPr lang="ru-RU" sz="800" kern="1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6355" marR="36830" fontAlgn="auto">
                        <a:lnSpc>
                          <a:spcPct val="115000"/>
                        </a:lnSpc>
                        <a:spcBef>
                          <a:spcPts val="490"/>
                        </a:spcBef>
                        <a:spcAft>
                          <a:spcPts val="1000"/>
                        </a:spcAft>
                      </a:pPr>
                      <a:r>
                        <a:rPr lang="ru-RU" sz="800" kern="0" dirty="0">
                          <a:effectLst/>
                        </a:rPr>
                        <a:t>ст.9, ст.14_1  Федеральный закон от 21.07.1997 №116-ФЗ;</a:t>
                      </a:r>
                      <a:endParaRPr lang="ru-RU" sz="800" kern="150" dirty="0">
                        <a:effectLst/>
                      </a:endParaRPr>
                    </a:p>
                    <a:p>
                      <a:pPr marL="46355" marR="36830" fontAlgn="auto">
                        <a:lnSpc>
                          <a:spcPct val="115000"/>
                        </a:lnSpc>
                        <a:spcBef>
                          <a:spcPts val="490"/>
                        </a:spcBef>
                        <a:spcAft>
                          <a:spcPts val="1000"/>
                        </a:spcAft>
                      </a:pPr>
                      <a:r>
                        <a:rPr lang="ru-RU" sz="800" kern="0" dirty="0" err="1">
                          <a:effectLst/>
                        </a:rPr>
                        <a:t>пп</a:t>
                      </a:r>
                      <a:r>
                        <a:rPr lang="ru-RU" sz="800" kern="0" dirty="0">
                          <a:effectLst/>
                        </a:rPr>
                        <a:t>. б) п.2, </a:t>
                      </a:r>
                      <a:r>
                        <a:rPr lang="ru-RU" sz="800" kern="0" dirty="0" err="1">
                          <a:effectLst/>
                        </a:rPr>
                        <a:t>пп</a:t>
                      </a:r>
                      <a:r>
                        <a:rPr lang="ru-RU" sz="800" kern="0" dirty="0">
                          <a:effectLst/>
                        </a:rPr>
                        <a:t>. а) п.5 «Положение об аттестации» от 25.10.2019 №1365</a:t>
                      </a:r>
                      <a:endParaRPr lang="ru-RU" sz="800" kern="1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0170" marR="179705" algn="ctr" fontAlgn="auto">
                        <a:lnSpc>
                          <a:spcPct val="115000"/>
                        </a:lnSpc>
                        <a:spcBef>
                          <a:spcPts val="490"/>
                        </a:spcBef>
                        <a:spcAft>
                          <a:spcPts val="1000"/>
                        </a:spcAft>
                      </a:pPr>
                      <a:r>
                        <a:rPr lang="en-US" sz="800" kern="0" dirty="0">
                          <a:effectLst/>
                        </a:rPr>
                        <a:t>ч. 1 </a:t>
                      </a:r>
                      <a:r>
                        <a:rPr lang="en-US" sz="800" kern="0" dirty="0" err="1">
                          <a:effectLst/>
                        </a:rPr>
                        <a:t>ст</a:t>
                      </a:r>
                      <a:r>
                        <a:rPr lang="en-US" sz="800" kern="0" dirty="0">
                          <a:effectLst/>
                        </a:rPr>
                        <a:t>. 9.1 </a:t>
                      </a:r>
                      <a:r>
                        <a:rPr lang="en-US" sz="800" kern="0" dirty="0" err="1">
                          <a:effectLst/>
                        </a:rPr>
                        <a:t>КоАП</a:t>
                      </a:r>
                      <a:r>
                        <a:rPr lang="en-US" sz="800" kern="0" dirty="0">
                          <a:effectLst/>
                        </a:rPr>
                        <a:t> РФ</a:t>
                      </a:r>
                      <a:endParaRPr lang="ru-RU" sz="800" kern="1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8900" marR="75565" algn="ctr" fontAlgn="auto">
                        <a:lnSpc>
                          <a:spcPct val="115000"/>
                        </a:lnSpc>
                        <a:spcBef>
                          <a:spcPts val="490"/>
                        </a:spcBef>
                        <a:spcAft>
                          <a:spcPts val="1000"/>
                        </a:spcAft>
                      </a:pPr>
                      <a:r>
                        <a:rPr lang="en-US" sz="800" kern="0">
                          <a:effectLst/>
                        </a:rPr>
                        <a:t>средн</a:t>
                      </a:r>
                      <a:r>
                        <a:rPr lang="ru-RU" sz="800" kern="0">
                          <a:effectLst/>
                        </a:rPr>
                        <a:t>ий</a:t>
                      </a:r>
                      <a:endParaRPr lang="ru-RU" sz="800" kern="1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755" fontAlgn="auto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 kern="0">
                          <a:effectLst/>
                        </a:rPr>
                        <a:t>Нарушение требований промышленной безопасности</a:t>
                      </a:r>
                      <a:endParaRPr lang="ru-RU" sz="800" kern="1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120088780"/>
                  </a:ext>
                </a:extLst>
              </a:tr>
              <a:tr h="1227635">
                <a:tc>
                  <a:txBody>
                    <a:bodyPr/>
                    <a:lstStyle/>
                    <a:p>
                      <a:pPr marL="67945" marR="59690" algn="ctr" fontAlgn="auto">
                        <a:lnSpc>
                          <a:spcPct val="115000"/>
                        </a:lnSpc>
                        <a:spcBef>
                          <a:spcPts val="490"/>
                        </a:spcBef>
                        <a:spcAft>
                          <a:spcPts val="1000"/>
                        </a:spcAft>
                      </a:pPr>
                      <a:r>
                        <a:rPr lang="en-US" sz="800" kern="0">
                          <a:effectLst/>
                        </a:rPr>
                        <a:t>20</a:t>
                      </a:r>
                      <a:endParaRPr lang="ru-RU" sz="800" kern="1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195" fontAlgn="auto">
                        <a:lnSpc>
                          <a:spcPct val="115000"/>
                        </a:lnSpc>
                        <a:spcBef>
                          <a:spcPts val="475"/>
                        </a:spcBef>
                        <a:spcAft>
                          <a:spcPts val="1000"/>
                        </a:spcAft>
                      </a:pPr>
                      <a:r>
                        <a:rPr lang="ru-RU" sz="800" kern="0">
                          <a:effectLst/>
                        </a:rPr>
                        <a:t>Непредоставление  организацией, эксплуатирующей ОПО, сведений о производственном контроле за отчетный период в срок до 01.04.2020.</a:t>
                      </a:r>
                      <a:endParaRPr lang="ru-RU" sz="800" kern="1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6355" marR="38735" algn="just" fontAlgn="auto">
                        <a:lnSpc>
                          <a:spcPts val="1035"/>
                        </a:lnSpc>
                        <a:spcBef>
                          <a:spcPts val="475"/>
                        </a:spcBef>
                        <a:spcAft>
                          <a:spcPts val="1000"/>
                        </a:spcAft>
                      </a:pPr>
                      <a:r>
                        <a:rPr lang="ru-RU" sz="800" kern="0">
                          <a:effectLst/>
                        </a:rPr>
                        <a:t>ст. 11 Федерального закона </a:t>
                      </a:r>
                      <a:r>
                        <a:rPr lang="en-US" sz="800" kern="0">
                          <a:effectLst/>
                        </a:rPr>
                        <a:t>N</a:t>
                      </a:r>
                      <a:r>
                        <a:rPr lang="ru-RU" sz="800" kern="0">
                          <a:effectLst/>
                        </a:rPr>
                        <a:t> 116-ФЗ;</a:t>
                      </a:r>
                      <a:endParaRPr lang="ru-RU" sz="800" kern="150">
                        <a:effectLst/>
                      </a:endParaRPr>
                    </a:p>
                    <a:p>
                      <a:pPr marL="43815" marR="38735" algn="just" fontAlgn="auto">
                        <a:lnSpc>
                          <a:spcPts val="1030"/>
                        </a:lnSpc>
                        <a:spcAft>
                          <a:spcPts val="1000"/>
                        </a:spcAft>
                      </a:pPr>
                      <a:r>
                        <a:rPr lang="ru-RU" sz="800" kern="0">
                          <a:effectLst/>
                        </a:rPr>
                        <a:t>п. 14, 14_1 постановления Правительства</a:t>
                      </a:r>
                      <a:endParaRPr lang="ru-RU" sz="800" kern="150">
                        <a:effectLst/>
                      </a:endParaRPr>
                    </a:p>
                    <a:p>
                      <a:pPr marL="46355" marR="38735" algn="just" fontAlgn="auto">
                        <a:lnSpc>
                          <a:spcPts val="1035"/>
                        </a:lnSpc>
                        <a:spcBef>
                          <a:spcPts val="475"/>
                        </a:spcBef>
                        <a:spcAft>
                          <a:spcPts val="1000"/>
                        </a:spcAft>
                      </a:pPr>
                      <a:r>
                        <a:rPr lang="en-US" sz="800" kern="0">
                          <a:effectLst/>
                        </a:rPr>
                        <a:t>N</a:t>
                      </a:r>
                      <a:r>
                        <a:rPr lang="ru-RU" sz="800" kern="0">
                          <a:effectLst/>
                        </a:rPr>
                        <a:t> 263 от 10.03.1999</a:t>
                      </a:r>
                      <a:endParaRPr lang="ru-RU" sz="800" kern="150">
                        <a:effectLst/>
                      </a:endParaRPr>
                    </a:p>
                    <a:p>
                      <a:pPr marL="46355" marR="38735" algn="ctr" fontAlgn="auto">
                        <a:lnSpc>
                          <a:spcPts val="1035"/>
                        </a:lnSpc>
                        <a:spcBef>
                          <a:spcPts val="475"/>
                        </a:spcBef>
                        <a:spcAft>
                          <a:spcPts val="1000"/>
                        </a:spcAft>
                      </a:pPr>
                      <a:r>
                        <a:rPr lang="ru-RU" sz="800" kern="0">
                          <a:effectLst/>
                        </a:rPr>
                        <a:t> </a:t>
                      </a:r>
                      <a:endParaRPr lang="ru-RU" sz="800" kern="1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0170" fontAlgn="auto">
                        <a:lnSpc>
                          <a:spcPct val="115000"/>
                        </a:lnSpc>
                        <a:spcBef>
                          <a:spcPts val="475"/>
                        </a:spcBef>
                        <a:spcAft>
                          <a:spcPts val="1000"/>
                        </a:spcAft>
                      </a:pPr>
                      <a:r>
                        <a:rPr lang="en-US" sz="800" kern="0" dirty="0">
                          <a:effectLst/>
                        </a:rPr>
                        <a:t>ч. 1 </a:t>
                      </a:r>
                      <a:r>
                        <a:rPr lang="en-US" sz="800" kern="0" dirty="0" err="1">
                          <a:effectLst/>
                        </a:rPr>
                        <a:t>ст</a:t>
                      </a:r>
                      <a:r>
                        <a:rPr lang="en-US" sz="800" kern="0" dirty="0">
                          <a:effectLst/>
                        </a:rPr>
                        <a:t>. 9.1 </a:t>
                      </a:r>
                      <a:r>
                        <a:rPr lang="en-US" sz="800" kern="0" dirty="0" err="1">
                          <a:effectLst/>
                        </a:rPr>
                        <a:t>КоАП</a:t>
                      </a:r>
                      <a:r>
                        <a:rPr lang="en-US" sz="800" kern="0" dirty="0">
                          <a:effectLst/>
                        </a:rPr>
                        <a:t> РФ</a:t>
                      </a:r>
                      <a:endParaRPr lang="ru-RU" sz="800" kern="1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0805" marR="75565" algn="ctr" fontAlgn="auto">
                        <a:lnSpc>
                          <a:spcPct val="115000"/>
                        </a:lnSpc>
                        <a:spcBef>
                          <a:spcPts val="475"/>
                        </a:spcBef>
                        <a:spcAft>
                          <a:spcPts val="1000"/>
                        </a:spcAft>
                      </a:pPr>
                      <a:r>
                        <a:rPr lang="en-US" sz="800" kern="0" dirty="0" err="1">
                          <a:effectLst/>
                        </a:rPr>
                        <a:t>Средн</a:t>
                      </a:r>
                      <a:r>
                        <a:rPr lang="ru-RU" sz="800" kern="0" dirty="0" err="1">
                          <a:effectLst/>
                        </a:rPr>
                        <a:t>ий</a:t>
                      </a:r>
                      <a:endParaRPr lang="ru-RU" sz="800" kern="1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1595" marR="46355" indent="-635" algn="just" fontAlgn="auto">
                        <a:lnSpc>
                          <a:spcPct val="115000"/>
                        </a:lnSpc>
                        <a:spcBef>
                          <a:spcPts val="475"/>
                        </a:spcBef>
                        <a:spcAft>
                          <a:spcPts val="1000"/>
                        </a:spcAft>
                      </a:pPr>
                      <a:r>
                        <a:rPr lang="en-US" sz="800" kern="0" dirty="0" err="1">
                          <a:effectLst/>
                        </a:rPr>
                        <a:t>Нарушение</a:t>
                      </a:r>
                      <a:r>
                        <a:rPr lang="en-US" sz="800" kern="0" dirty="0">
                          <a:effectLst/>
                        </a:rPr>
                        <a:t> </a:t>
                      </a:r>
                      <a:r>
                        <a:rPr lang="en-US" sz="800" kern="0" dirty="0" err="1">
                          <a:effectLst/>
                        </a:rPr>
                        <a:t>требований</a:t>
                      </a:r>
                      <a:r>
                        <a:rPr lang="en-US" sz="800" kern="0" dirty="0">
                          <a:effectLst/>
                        </a:rPr>
                        <a:t> </a:t>
                      </a:r>
                      <a:r>
                        <a:rPr lang="en-US" sz="800" kern="0" dirty="0" err="1">
                          <a:effectLst/>
                        </a:rPr>
                        <a:t>промышленной</a:t>
                      </a:r>
                      <a:r>
                        <a:rPr lang="en-US" sz="800" kern="0" dirty="0">
                          <a:effectLst/>
                        </a:rPr>
                        <a:t> </a:t>
                      </a:r>
                      <a:r>
                        <a:rPr lang="en-US" sz="800" kern="0" dirty="0" err="1">
                          <a:effectLst/>
                        </a:rPr>
                        <a:t>безопасности</a:t>
                      </a:r>
                      <a:endParaRPr lang="ru-RU" sz="800" kern="1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68373201"/>
                  </a:ext>
                </a:extLst>
              </a:tr>
            </a:tbl>
          </a:graphicData>
        </a:graphic>
      </p:graphicFrame>
      <p:cxnSp>
        <p:nvCxnSpPr>
          <p:cNvPr id="16" name="Прямая соединительная линия 15"/>
          <p:cNvCxnSpPr/>
          <p:nvPr/>
        </p:nvCxnSpPr>
        <p:spPr>
          <a:xfrm>
            <a:off x="433636" y="6292412"/>
            <a:ext cx="8424936" cy="0"/>
          </a:xfrm>
          <a:prstGeom prst="line">
            <a:avLst/>
          </a:prstGeom>
          <a:ln w="15875">
            <a:solidFill>
              <a:schemeClr val="tx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95536" y="6283106"/>
            <a:ext cx="7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Blip>
                <a:blip r:embed="rId2"/>
              </a:buBlip>
            </a:pPr>
            <a:r>
              <a:rPr lang="ru-RU" b="1" dirty="0">
                <a:solidFill>
                  <a:srgbClr val="1F497D"/>
                </a:solidFill>
              </a:rPr>
              <a:t>30</a:t>
            </a:r>
          </a:p>
        </p:txBody>
      </p:sp>
      <p:pic>
        <p:nvPicPr>
          <p:cNvPr id="13" name="Picture 2" descr="&amp;Fcy;&amp;iecy;&amp;dcy;&amp;iecy;&amp;rcy;&amp;acy;&amp;lcy;&amp;softcy;&amp;ncy;&amp;acy;&amp;yacy; &amp;scy;&amp;lcy;&amp;ucy;&amp;zhcy;&amp;bcy;&amp;acy; &amp;pcy;&amp;ocy; &amp;ecy;&amp;kcy;&amp;ocy;&amp;lcy;&amp;ocy;&amp;gcy;&amp;icy;&amp;chcy;&amp;iecy;&amp;scy;&amp;kcy;&amp;ocy;&amp;mcy;&amp;ucy;, &amp;tcy;&amp;iecy;&amp;khcy;&amp;ncy;&amp;ocy;&amp;lcy;&amp;ocy;&amp;gcy;&amp;icy;&amp;chcy;&amp;iecy;&amp;scy;&amp;kcy;&amp;ocy;&amp;mcy;&amp;ucy; &amp;icy; &amp;acy;&amp;tcy;&amp;ocy;&amp;mcy;&amp;ncy;&amp;ocy;&amp;mcy;&amp;ucy; &amp;ncy;&amp;acy;&amp;dcy;&amp;zcy;&amp;ocy;&amp;rcy;&amp;ucy; &amp;Rcy;&amp;Ocy;&amp;Scy;&amp;Tcy;&amp;IEcy;&amp;KHcy;&amp;Ncy;&amp;Acy;&amp;Dcy;&amp;Zcy;&amp;Ocy;&amp;R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20" y="143930"/>
            <a:ext cx="1573978" cy="1844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1039422-C7EC-448D-AD10-4259EB84937F}"/>
              </a:ext>
            </a:extLst>
          </p:cNvPr>
          <p:cNvSpPr txBox="1"/>
          <p:nvPr/>
        </p:nvSpPr>
        <p:spPr>
          <a:xfrm>
            <a:off x="2892131" y="281865"/>
            <a:ext cx="60887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1F497D"/>
                </a:solidFill>
              </a:rPr>
              <a:t>Уральское управление Ростехнадзора</a:t>
            </a: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A9BA95F1-1D45-489E-9269-0918718B8BB6}"/>
              </a:ext>
            </a:extLst>
          </p:cNvPr>
          <p:cNvCxnSpPr/>
          <p:nvPr/>
        </p:nvCxnSpPr>
        <p:spPr>
          <a:xfrm>
            <a:off x="3059832" y="834971"/>
            <a:ext cx="5753309" cy="0"/>
          </a:xfrm>
          <a:prstGeom prst="line">
            <a:avLst/>
          </a:prstGeom>
          <a:ln w="15875">
            <a:solidFill>
              <a:schemeClr val="tx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F0466BFF-DE20-438B-B95D-BA4CD68748D8}"/>
              </a:ext>
            </a:extLst>
          </p:cNvPr>
          <p:cNvSpPr txBox="1"/>
          <p:nvPr/>
        </p:nvSpPr>
        <p:spPr>
          <a:xfrm>
            <a:off x="3059831" y="980727"/>
            <a:ext cx="57533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prstClr val="black"/>
                </a:solidFill>
              </a:rPr>
              <a:t>Структура Уральского управления Ростехнадзора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843FC5D-36A1-48E1-B0FA-4F9BC18F6E72}"/>
              </a:ext>
            </a:extLst>
          </p:cNvPr>
          <p:cNvSpPr txBox="1"/>
          <p:nvPr/>
        </p:nvSpPr>
        <p:spPr>
          <a:xfrm>
            <a:off x="5345871" y="6351161"/>
            <a:ext cx="3633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1F497D"/>
                </a:solidFill>
              </a:rPr>
              <a:t>Уральское управление, 26.05.2021</a:t>
            </a:r>
          </a:p>
        </p:txBody>
      </p:sp>
    </p:spTree>
    <p:extLst>
      <p:ext uri="{BB962C8B-B14F-4D97-AF65-F5344CB8AC3E}">
        <p14:creationId xmlns:p14="http://schemas.microsoft.com/office/powerpoint/2010/main" val="6486976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Прямая соединительная линия 15"/>
          <p:cNvCxnSpPr/>
          <p:nvPr/>
        </p:nvCxnSpPr>
        <p:spPr>
          <a:xfrm>
            <a:off x="433636" y="6292412"/>
            <a:ext cx="8424936" cy="0"/>
          </a:xfrm>
          <a:prstGeom prst="line">
            <a:avLst/>
          </a:prstGeom>
          <a:ln w="15875">
            <a:solidFill>
              <a:schemeClr val="tx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95536" y="6283106"/>
            <a:ext cx="7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Blip>
                <a:blip r:embed="rId2"/>
              </a:buBlip>
            </a:pPr>
            <a:r>
              <a:rPr lang="ru-RU" b="1" dirty="0">
                <a:solidFill>
                  <a:srgbClr val="1F497D"/>
                </a:solidFill>
              </a:rPr>
              <a:t>31</a:t>
            </a:r>
          </a:p>
        </p:txBody>
      </p:sp>
      <p:pic>
        <p:nvPicPr>
          <p:cNvPr id="13" name="Picture 2" descr="&amp;Fcy;&amp;iecy;&amp;dcy;&amp;iecy;&amp;rcy;&amp;acy;&amp;lcy;&amp;softcy;&amp;ncy;&amp;acy;&amp;yacy; &amp;scy;&amp;lcy;&amp;ucy;&amp;zhcy;&amp;bcy;&amp;acy; &amp;pcy;&amp;ocy; &amp;ecy;&amp;kcy;&amp;ocy;&amp;lcy;&amp;ocy;&amp;gcy;&amp;icy;&amp;chcy;&amp;iecy;&amp;scy;&amp;kcy;&amp;ocy;&amp;mcy;&amp;ucy;, &amp;tcy;&amp;iecy;&amp;khcy;&amp;ncy;&amp;ocy;&amp;lcy;&amp;ocy;&amp;gcy;&amp;icy;&amp;chcy;&amp;iecy;&amp;scy;&amp;kcy;&amp;ocy;&amp;mcy;&amp;ucy; &amp;icy; &amp;acy;&amp;tcy;&amp;ocy;&amp;mcy;&amp;ncy;&amp;ocy;&amp;mcy;&amp;ucy; &amp;ncy;&amp;acy;&amp;dcy;&amp;zcy;&amp;ocy;&amp;rcy;&amp;ucy; &amp;Rcy;&amp;Ocy;&amp;Scy;&amp;Tcy;&amp;IEcy;&amp;KHcy;&amp;Ncy;&amp;Acy;&amp;Dcy;&amp;Zcy;&amp;Ocy;&amp;R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20" y="143930"/>
            <a:ext cx="1573978" cy="1844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1039422-C7EC-448D-AD10-4259EB84937F}"/>
              </a:ext>
            </a:extLst>
          </p:cNvPr>
          <p:cNvSpPr txBox="1"/>
          <p:nvPr/>
        </p:nvSpPr>
        <p:spPr>
          <a:xfrm>
            <a:off x="2892131" y="281865"/>
            <a:ext cx="60887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1F497D"/>
                </a:solidFill>
              </a:rPr>
              <a:t>Уральское управление Ростехнадзора</a:t>
            </a: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A9BA95F1-1D45-489E-9269-0918718B8BB6}"/>
              </a:ext>
            </a:extLst>
          </p:cNvPr>
          <p:cNvCxnSpPr/>
          <p:nvPr/>
        </p:nvCxnSpPr>
        <p:spPr>
          <a:xfrm>
            <a:off x="3059832" y="834971"/>
            <a:ext cx="5753309" cy="0"/>
          </a:xfrm>
          <a:prstGeom prst="line">
            <a:avLst/>
          </a:prstGeom>
          <a:ln w="15875">
            <a:solidFill>
              <a:schemeClr val="tx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F0466BFF-DE20-438B-B95D-BA4CD68748D8}"/>
              </a:ext>
            </a:extLst>
          </p:cNvPr>
          <p:cNvSpPr txBox="1"/>
          <p:nvPr/>
        </p:nvSpPr>
        <p:spPr>
          <a:xfrm>
            <a:off x="3059831" y="980727"/>
            <a:ext cx="57533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prstClr val="black"/>
                </a:solidFill>
              </a:rPr>
              <a:t>Структура Уральского управления Ростехнадзора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36811E0F-8AD3-4242-9075-EB1684AEF5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3437823"/>
              </p:ext>
            </p:extLst>
          </p:nvPr>
        </p:nvGraphicFramePr>
        <p:xfrm>
          <a:off x="251520" y="2134594"/>
          <a:ext cx="8561622" cy="3970363"/>
        </p:xfrm>
        <a:graphic>
          <a:graphicData uri="http://schemas.openxmlformats.org/drawingml/2006/table">
            <a:tbl>
              <a:tblPr bandRow="1">
                <a:tableStyleId>{F5AB1C69-6EDB-4FF4-983F-18BD219EF322}</a:tableStyleId>
              </a:tblPr>
              <a:tblGrid>
                <a:gridCol w="460503">
                  <a:extLst>
                    <a:ext uri="{9D8B030D-6E8A-4147-A177-3AD203B41FA5}">
                      <a16:colId xmlns:a16="http://schemas.microsoft.com/office/drawing/2014/main" val="717064476"/>
                    </a:ext>
                  </a:extLst>
                </a:gridCol>
                <a:gridCol w="2221156">
                  <a:extLst>
                    <a:ext uri="{9D8B030D-6E8A-4147-A177-3AD203B41FA5}">
                      <a16:colId xmlns:a16="http://schemas.microsoft.com/office/drawing/2014/main" val="2810996753"/>
                    </a:ext>
                  </a:extLst>
                </a:gridCol>
                <a:gridCol w="2076334">
                  <a:extLst>
                    <a:ext uri="{9D8B030D-6E8A-4147-A177-3AD203B41FA5}">
                      <a16:colId xmlns:a16="http://schemas.microsoft.com/office/drawing/2014/main" val="2469219268"/>
                    </a:ext>
                  </a:extLst>
                </a:gridCol>
                <a:gridCol w="1268419">
                  <a:extLst>
                    <a:ext uri="{9D8B030D-6E8A-4147-A177-3AD203B41FA5}">
                      <a16:colId xmlns:a16="http://schemas.microsoft.com/office/drawing/2014/main" val="607687078"/>
                    </a:ext>
                  </a:extLst>
                </a:gridCol>
                <a:gridCol w="692382">
                  <a:extLst>
                    <a:ext uri="{9D8B030D-6E8A-4147-A177-3AD203B41FA5}">
                      <a16:colId xmlns:a16="http://schemas.microsoft.com/office/drawing/2014/main" val="3551021835"/>
                    </a:ext>
                  </a:extLst>
                </a:gridCol>
                <a:gridCol w="1842828">
                  <a:extLst>
                    <a:ext uri="{9D8B030D-6E8A-4147-A177-3AD203B41FA5}">
                      <a16:colId xmlns:a16="http://schemas.microsoft.com/office/drawing/2014/main" val="2055384648"/>
                    </a:ext>
                  </a:extLst>
                </a:gridCol>
              </a:tblGrid>
              <a:tr h="287319">
                <a:tc gridSpan="6"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kern="0">
                          <a:effectLst/>
                        </a:rPr>
                        <a:t>Типовые нарушения на объектах магистрального трубопроводного транспорта и подземного хранения газа</a:t>
                      </a:r>
                      <a:endParaRPr lang="ru-RU" sz="800" kern="1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0259855"/>
                  </a:ext>
                </a:extLst>
              </a:tr>
              <a:tr h="3683044">
                <a:tc>
                  <a:txBody>
                    <a:bodyPr/>
                    <a:lstStyle/>
                    <a:p>
                      <a:pPr marL="67945" marR="59690" algn="ctr" fontAlgn="auto">
                        <a:lnSpc>
                          <a:spcPct val="115000"/>
                        </a:lnSpc>
                        <a:spcBef>
                          <a:spcPts val="490"/>
                        </a:spcBef>
                        <a:spcAft>
                          <a:spcPts val="1000"/>
                        </a:spcAft>
                      </a:pPr>
                      <a:r>
                        <a:rPr lang="en-US" sz="800" kern="0">
                          <a:effectLst/>
                        </a:rPr>
                        <a:t>21</a:t>
                      </a:r>
                      <a:endParaRPr lang="ru-RU" sz="800" kern="1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9370" marR="32385" algn="just" fontAlgn="auto">
                        <a:lnSpc>
                          <a:spcPct val="115000"/>
                        </a:lnSpc>
                        <a:spcBef>
                          <a:spcPts val="490"/>
                        </a:spcBef>
                        <a:spcAft>
                          <a:spcPts val="1000"/>
                        </a:spcAft>
                      </a:pPr>
                      <a:r>
                        <a:rPr lang="ru-RU" sz="800" kern="0">
                          <a:effectLst/>
                        </a:rPr>
                        <a:t>- нарушение охранных зон ОПО магистральных газопроводов, компрессорных станций, и газораспределительных станций в части несанкционированных переездов, нарушения расстояний периметров охранных зон и т.д.;</a:t>
                      </a:r>
                      <a:endParaRPr lang="ru-RU" sz="800" kern="150">
                        <a:effectLst/>
                      </a:endParaRPr>
                    </a:p>
                    <a:p>
                      <a:pPr marL="39370" marR="32385" algn="just" fontAlgn="auto">
                        <a:lnSpc>
                          <a:spcPct val="115000"/>
                        </a:lnSpc>
                        <a:spcBef>
                          <a:spcPts val="490"/>
                        </a:spcBef>
                        <a:spcAft>
                          <a:spcPts val="1000"/>
                        </a:spcAft>
                      </a:pPr>
                      <a:r>
                        <a:rPr lang="ru-RU" sz="800" kern="0">
                          <a:effectLst/>
                        </a:rPr>
                        <a:t>- не своевременная очистка охранных зон магистральных газопроводов                             от растительности и порубочных остатков;</a:t>
                      </a:r>
                      <a:endParaRPr lang="ru-RU" sz="800" kern="150">
                        <a:effectLst/>
                      </a:endParaRPr>
                    </a:p>
                    <a:p>
                      <a:pPr marL="39370" marR="32385" algn="just" fontAlgn="auto">
                        <a:lnSpc>
                          <a:spcPct val="115000"/>
                        </a:lnSpc>
                        <a:spcBef>
                          <a:spcPts val="490"/>
                        </a:spcBef>
                        <a:spcAft>
                          <a:spcPts val="1000"/>
                        </a:spcAft>
                      </a:pPr>
                      <a:r>
                        <a:rPr lang="ru-RU" sz="800" kern="0">
                          <a:effectLst/>
                        </a:rPr>
                        <a:t>- отсутствие опознавательных и предупредительных знаков закрепления трасс магистральных газопроводов на местности.</a:t>
                      </a:r>
                      <a:endParaRPr lang="ru-RU" sz="800" kern="150">
                        <a:effectLst/>
                      </a:endParaRPr>
                    </a:p>
                    <a:p>
                      <a:pPr marL="39370" marR="32385" algn="just" fontAlgn="auto">
                        <a:lnSpc>
                          <a:spcPct val="115000"/>
                        </a:lnSpc>
                        <a:spcBef>
                          <a:spcPts val="490"/>
                        </a:spcBef>
                        <a:spcAft>
                          <a:spcPts val="1000"/>
                        </a:spcAft>
                      </a:pPr>
                      <a:r>
                        <a:rPr lang="ru-RU" sz="800" kern="0">
                          <a:effectLst/>
                        </a:rPr>
                        <a:t> </a:t>
                      </a:r>
                      <a:endParaRPr lang="ru-RU" sz="800" kern="1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auto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kern="0" dirty="0">
                          <a:effectLst/>
                        </a:rPr>
                        <a:t> </a:t>
                      </a:r>
                      <a:endParaRPr lang="ru-RU" sz="800" kern="150" dirty="0">
                        <a:effectLst/>
                      </a:endParaRPr>
                    </a:p>
                    <a:p>
                      <a:pPr fontAlgn="auto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kern="0" dirty="0">
                          <a:effectLst/>
                        </a:rPr>
                        <a:t>ч. 1 ст. 9 Федерального закона </a:t>
                      </a:r>
                      <a:r>
                        <a:rPr lang="en-US" sz="800" kern="0" dirty="0">
                          <a:effectLst/>
                        </a:rPr>
                        <a:t>N</a:t>
                      </a:r>
                      <a:r>
                        <a:rPr lang="ru-RU" sz="800" kern="0" dirty="0">
                          <a:effectLst/>
                        </a:rPr>
                        <a:t> 116-ФЗ;</a:t>
                      </a:r>
                      <a:endParaRPr lang="ru-RU" sz="800" kern="150" dirty="0">
                        <a:effectLst/>
                      </a:endParaRPr>
                    </a:p>
                    <a:p>
                      <a:pPr fontAlgn="auto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kern="0" dirty="0">
                          <a:effectLst/>
                        </a:rPr>
                        <a:t> </a:t>
                      </a:r>
                      <a:endParaRPr lang="ru-RU" sz="800" kern="150" dirty="0">
                        <a:effectLst/>
                      </a:endParaRPr>
                    </a:p>
                    <a:p>
                      <a:pPr fontAlgn="auto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kern="0" dirty="0">
                          <a:effectLst/>
                        </a:rPr>
                        <a:t>п.п.21,25,27,33 ПП РФ от 08.09.2017 №1083 «Правила охраны МГ» </a:t>
                      </a:r>
                      <a:endParaRPr lang="ru-RU" sz="800" kern="1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auto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kern="0">
                          <a:effectLst/>
                        </a:rPr>
                        <a:t> </a:t>
                      </a:r>
                      <a:endParaRPr lang="ru-RU" sz="800" kern="150">
                        <a:effectLst/>
                      </a:endParaRPr>
                    </a:p>
                    <a:p>
                      <a:pPr marL="90170" fontAlgn="auto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kern="0">
                          <a:effectLst/>
                        </a:rPr>
                        <a:t> </a:t>
                      </a:r>
                      <a:r>
                        <a:rPr lang="en-US" sz="800" kern="0">
                          <a:effectLst/>
                        </a:rPr>
                        <a:t>ч. 1 ст. 9.1 КоАП РФ</a:t>
                      </a:r>
                      <a:endParaRPr lang="ru-RU" sz="800" kern="1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3175" fontAlgn="auto">
                        <a:lnSpc>
                          <a:spcPct val="115000"/>
                        </a:lnSpc>
                        <a:spcBef>
                          <a:spcPts val="490"/>
                        </a:spcBef>
                        <a:spcAft>
                          <a:spcPts val="1000"/>
                        </a:spcAft>
                      </a:pPr>
                      <a:r>
                        <a:rPr lang="en-US" sz="800" kern="0">
                          <a:effectLst/>
                        </a:rPr>
                        <a:t>Высокая</a:t>
                      </a:r>
                      <a:endParaRPr lang="ru-RU" sz="800" kern="1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kern="0" dirty="0">
                          <a:effectLst/>
                        </a:rPr>
                        <a:t>Неэффективный</a:t>
                      </a:r>
                      <a:endParaRPr lang="ru-RU" sz="800" kern="150" dirty="0">
                        <a:effectLst/>
                      </a:endParaRPr>
                    </a:p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kern="0" dirty="0">
                          <a:effectLst/>
                        </a:rPr>
                        <a:t>производственный контроль, </a:t>
                      </a:r>
                      <a:endParaRPr lang="ru-RU" sz="800" kern="150" dirty="0">
                        <a:effectLst/>
                      </a:endParaRPr>
                    </a:p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kern="0" dirty="0">
                          <a:effectLst/>
                        </a:rPr>
                        <a:t>а в отдельных случаях - отсутствие финансовых средств</a:t>
                      </a:r>
                      <a:endParaRPr lang="ru-RU" sz="800" kern="1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60434234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B27A21A0-B4D4-4A41-9ACD-3DB994FC2B1C}"/>
              </a:ext>
            </a:extLst>
          </p:cNvPr>
          <p:cNvSpPr txBox="1"/>
          <p:nvPr/>
        </p:nvSpPr>
        <p:spPr>
          <a:xfrm>
            <a:off x="5345871" y="6351161"/>
            <a:ext cx="3633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1F497D"/>
                </a:solidFill>
              </a:rPr>
              <a:t>Уральское управление, 26.05.2021</a:t>
            </a:r>
          </a:p>
        </p:txBody>
      </p:sp>
    </p:spTree>
    <p:extLst>
      <p:ext uri="{BB962C8B-B14F-4D97-AF65-F5344CB8AC3E}">
        <p14:creationId xmlns:p14="http://schemas.microsoft.com/office/powerpoint/2010/main" val="39472324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Прямая соединительная линия 15"/>
          <p:cNvCxnSpPr/>
          <p:nvPr/>
        </p:nvCxnSpPr>
        <p:spPr>
          <a:xfrm>
            <a:off x="433636" y="6292412"/>
            <a:ext cx="8424936" cy="0"/>
          </a:xfrm>
          <a:prstGeom prst="line">
            <a:avLst/>
          </a:prstGeom>
          <a:ln w="15875">
            <a:solidFill>
              <a:schemeClr val="tx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95536" y="6283106"/>
            <a:ext cx="7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Blip>
                <a:blip r:embed="rId2"/>
              </a:buBlip>
            </a:pPr>
            <a:r>
              <a:rPr lang="ru-RU" b="1" dirty="0">
                <a:solidFill>
                  <a:srgbClr val="1F497D"/>
                </a:solidFill>
              </a:rPr>
              <a:t>32</a:t>
            </a:r>
          </a:p>
        </p:txBody>
      </p:sp>
      <p:pic>
        <p:nvPicPr>
          <p:cNvPr id="13" name="Picture 2" descr="&amp;Fcy;&amp;iecy;&amp;dcy;&amp;iecy;&amp;rcy;&amp;acy;&amp;lcy;&amp;softcy;&amp;ncy;&amp;acy;&amp;yacy; &amp;scy;&amp;lcy;&amp;ucy;&amp;zhcy;&amp;bcy;&amp;acy; &amp;pcy;&amp;ocy; &amp;ecy;&amp;kcy;&amp;ocy;&amp;lcy;&amp;ocy;&amp;gcy;&amp;icy;&amp;chcy;&amp;iecy;&amp;scy;&amp;kcy;&amp;ocy;&amp;mcy;&amp;ucy;, &amp;tcy;&amp;iecy;&amp;khcy;&amp;ncy;&amp;ocy;&amp;lcy;&amp;ocy;&amp;gcy;&amp;icy;&amp;chcy;&amp;iecy;&amp;scy;&amp;kcy;&amp;ocy;&amp;mcy;&amp;ucy; &amp;icy; &amp;acy;&amp;tcy;&amp;ocy;&amp;mcy;&amp;ncy;&amp;ocy;&amp;mcy;&amp;ucy; &amp;ncy;&amp;acy;&amp;dcy;&amp;zcy;&amp;ocy;&amp;rcy;&amp;ucy; &amp;Rcy;&amp;Ocy;&amp;Scy;&amp;Tcy;&amp;IEcy;&amp;KHcy;&amp;Ncy;&amp;Acy;&amp;Dcy;&amp;Zcy;&amp;Ocy;&amp;R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20" y="143930"/>
            <a:ext cx="1573978" cy="1844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1039422-C7EC-448D-AD10-4259EB84937F}"/>
              </a:ext>
            </a:extLst>
          </p:cNvPr>
          <p:cNvSpPr txBox="1"/>
          <p:nvPr/>
        </p:nvSpPr>
        <p:spPr>
          <a:xfrm>
            <a:off x="2892131" y="281865"/>
            <a:ext cx="60887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1F497D"/>
                </a:solidFill>
              </a:rPr>
              <a:t>Уральское управление Ростехнадзора</a:t>
            </a: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A9BA95F1-1D45-489E-9269-0918718B8BB6}"/>
              </a:ext>
            </a:extLst>
          </p:cNvPr>
          <p:cNvCxnSpPr/>
          <p:nvPr/>
        </p:nvCxnSpPr>
        <p:spPr>
          <a:xfrm>
            <a:off x="3059832" y="834971"/>
            <a:ext cx="5753309" cy="0"/>
          </a:xfrm>
          <a:prstGeom prst="line">
            <a:avLst/>
          </a:prstGeom>
          <a:ln w="15875">
            <a:solidFill>
              <a:schemeClr val="tx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F0466BFF-DE20-438B-B95D-BA4CD68748D8}"/>
              </a:ext>
            </a:extLst>
          </p:cNvPr>
          <p:cNvSpPr txBox="1"/>
          <p:nvPr/>
        </p:nvSpPr>
        <p:spPr>
          <a:xfrm>
            <a:off x="3059831" y="980727"/>
            <a:ext cx="57533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prstClr val="black"/>
                </a:solidFill>
              </a:rPr>
              <a:t>Структура Уральского управления Ростехнадзора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18D7CFF3-681E-4451-A48D-342050C03E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9209974"/>
              </p:ext>
            </p:extLst>
          </p:nvPr>
        </p:nvGraphicFramePr>
        <p:xfrm>
          <a:off x="372220" y="2036169"/>
          <a:ext cx="8486351" cy="4127958"/>
        </p:xfrm>
        <a:graphic>
          <a:graphicData uri="http://schemas.openxmlformats.org/drawingml/2006/table">
            <a:tbl>
              <a:tblPr bandRow="1">
                <a:tableStyleId>{F5AB1C69-6EDB-4FF4-983F-18BD219EF322}</a:tableStyleId>
              </a:tblPr>
              <a:tblGrid>
                <a:gridCol w="456455">
                  <a:extLst>
                    <a:ext uri="{9D8B030D-6E8A-4147-A177-3AD203B41FA5}">
                      <a16:colId xmlns:a16="http://schemas.microsoft.com/office/drawing/2014/main" val="342910241"/>
                    </a:ext>
                  </a:extLst>
                </a:gridCol>
                <a:gridCol w="2201628">
                  <a:extLst>
                    <a:ext uri="{9D8B030D-6E8A-4147-A177-3AD203B41FA5}">
                      <a16:colId xmlns:a16="http://schemas.microsoft.com/office/drawing/2014/main" val="1854403405"/>
                    </a:ext>
                  </a:extLst>
                </a:gridCol>
                <a:gridCol w="2058079">
                  <a:extLst>
                    <a:ext uri="{9D8B030D-6E8A-4147-A177-3AD203B41FA5}">
                      <a16:colId xmlns:a16="http://schemas.microsoft.com/office/drawing/2014/main" val="2087233297"/>
                    </a:ext>
                  </a:extLst>
                </a:gridCol>
                <a:gridCol w="1257268">
                  <a:extLst>
                    <a:ext uri="{9D8B030D-6E8A-4147-A177-3AD203B41FA5}">
                      <a16:colId xmlns:a16="http://schemas.microsoft.com/office/drawing/2014/main" val="1594825546"/>
                    </a:ext>
                  </a:extLst>
                </a:gridCol>
                <a:gridCol w="686295">
                  <a:extLst>
                    <a:ext uri="{9D8B030D-6E8A-4147-A177-3AD203B41FA5}">
                      <a16:colId xmlns:a16="http://schemas.microsoft.com/office/drawing/2014/main" val="3014200739"/>
                    </a:ext>
                  </a:extLst>
                </a:gridCol>
                <a:gridCol w="1826626">
                  <a:extLst>
                    <a:ext uri="{9D8B030D-6E8A-4147-A177-3AD203B41FA5}">
                      <a16:colId xmlns:a16="http://schemas.microsoft.com/office/drawing/2014/main" val="4033288259"/>
                    </a:ext>
                  </a:extLst>
                </a:gridCol>
              </a:tblGrid>
              <a:tr h="166708">
                <a:tc gridSpan="6"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kern="0">
                          <a:effectLst/>
                        </a:rPr>
                        <a:t>Типовые нарушения на объектах горнорудная и нерудная промышленность, объектах подземного строительства</a:t>
                      </a:r>
                      <a:endParaRPr lang="ru-RU" sz="800" kern="1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3792518"/>
                  </a:ext>
                </a:extLst>
              </a:tr>
              <a:tr h="1930512">
                <a:tc>
                  <a:txBody>
                    <a:bodyPr/>
                    <a:lstStyle/>
                    <a:p>
                      <a:pPr marL="67945" marR="59690" algn="ctr" fontAlgn="auto">
                        <a:lnSpc>
                          <a:spcPct val="115000"/>
                        </a:lnSpc>
                        <a:spcBef>
                          <a:spcPts val="490"/>
                        </a:spcBef>
                        <a:spcAft>
                          <a:spcPts val="1000"/>
                        </a:spcAft>
                      </a:pPr>
                      <a:r>
                        <a:rPr lang="en-US" sz="800" kern="0">
                          <a:effectLst/>
                        </a:rPr>
                        <a:t>22</a:t>
                      </a:r>
                      <a:endParaRPr lang="ru-RU" sz="800" kern="1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9370" marR="31750" algn="just" fontAlgn="auto">
                        <a:lnSpc>
                          <a:spcPct val="115000"/>
                        </a:lnSpc>
                        <a:spcBef>
                          <a:spcPts val="490"/>
                        </a:spcBef>
                        <a:spcAft>
                          <a:spcPts val="1000"/>
                        </a:spcAft>
                      </a:pPr>
                      <a:r>
                        <a:rPr lang="ru-RU" sz="800" kern="0">
                          <a:effectLst/>
                        </a:rPr>
                        <a:t>Организации, эксплуатирующие объекты, на которых ведутся горные работы и переработка полезных ископаемых, обязаны обеспечить укомплектованность штата работников и допуск к работе лиц, удовлетворяющих соответствующим квалификационным требованиям и не имеющих медицинских противопоказаний</a:t>
                      </a:r>
                      <a:endParaRPr lang="ru-RU" sz="800" kern="1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9370" marR="31750" algn="just" fontAlgn="auto">
                        <a:lnSpc>
                          <a:spcPct val="115000"/>
                        </a:lnSpc>
                        <a:spcBef>
                          <a:spcPts val="490"/>
                        </a:spcBef>
                        <a:spcAft>
                          <a:spcPts val="1000"/>
                        </a:spcAft>
                      </a:pPr>
                      <a:r>
                        <a:rPr lang="ru-RU" sz="800" kern="0">
                          <a:effectLst/>
                        </a:rPr>
                        <a:t>ч. 1 ст. 9 Федерального закона от 21.07.1997 № 116-ФЗ «О промышленной безопасности опасных производственных объектов» (далее Закон № 116-ФЗ); п. 26 Федеральных норм и правил в области промышленной безопасности «Правила безопасности при ведении горных работ и переработке твердых полезных ископаемых», утв. Приказом Ростехнадзора от 11.12.2013 № 599 (далее ФНП «Правила безопасности при ведении горных работ и переработке твердых полезных ископаемых»)</a:t>
                      </a:r>
                      <a:endParaRPr lang="ru-RU" sz="800" kern="1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0170" algn="ctr" fontAlgn="auto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 kern="0">
                          <a:effectLst/>
                        </a:rPr>
                        <a:t>часть 1 статья 9.1 КоАП РФ</a:t>
                      </a:r>
                      <a:endParaRPr lang="ru-RU" sz="800" kern="1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auto">
                        <a:lnSpc>
                          <a:spcPct val="115000"/>
                        </a:lnSpc>
                        <a:spcBef>
                          <a:spcPts val="490"/>
                        </a:spcBef>
                        <a:spcAft>
                          <a:spcPts val="1000"/>
                        </a:spcAft>
                      </a:pPr>
                      <a:r>
                        <a:rPr lang="en-US" sz="800" kern="0">
                          <a:effectLst/>
                        </a:rPr>
                        <a:t>Высокая</a:t>
                      </a:r>
                      <a:endParaRPr lang="ru-RU" sz="800" kern="1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auto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 kern="0">
                          <a:effectLst/>
                        </a:rPr>
                        <a:t> </a:t>
                      </a:r>
                      <a:endParaRPr lang="ru-RU" sz="800" kern="1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3105064"/>
                  </a:ext>
                </a:extLst>
              </a:tr>
              <a:tr h="2030738">
                <a:tc>
                  <a:txBody>
                    <a:bodyPr/>
                    <a:lstStyle/>
                    <a:p>
                      <a:pPr marL="67945" marR="59690" algn="ctr" fontAlgn="auto">
                        <a:lnSpc>
                          <a:spcPct val="115000"/>
                        </a:lnSpc>
                        <a:spcBef>
                          <a:spcPts val="490"/>
                        </a:spcBef>
                        <a:spcAft>
                          <a:spcPts val="1000"/>
                        </a:spcAft>
                      </a:pPr>
                      <a:r>
                        <a:rPr lang="en-US" sz="800" kern="0">
                          <a:effectLst/>
                        </a:rPr>
                        <a:t>23</a:t>
                      </a:r>
                      <a:endParaRPr lang="ru-RU" sz="800" kern="1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9370" marR="31750" algn="just" fontAlgn="auto">
                        <a:lnSpc>
                          <a:spcPct val="115000"/>
                        </a:lnSpc>
                        <a:spcBef>
                          <a:spcPts val="490"/>
                        </a:spcBef>
                        <a:spcAft>
                          <a:spcPts val="1000"/>
                        </a:spcAft>
                      </a:pPr>
                      <a:r>
                        <a:rPr lang="ru-RU" sz="800" kern="0">
                          <a:effectLst/>
                        </a:rPr>
                        <a:t>Обязанности и права работника, ответственного за осуществление производственного контроля, определяются в положении о производственном контроле, утверждаемом руководителем эксплуатирующей организации, а также в должностной инструкции и заключаемом с этим работником договоре (контракте).</a:t>
                      </a:r>
                      <a:endParaRPr lang="ru-RU" sz="800" kern="150">
                        <a:effectLst/>
                      </a:endParaRPr>
                    </a:p>
                    <a:p>
                      <a:pPr marL="39370" marR="31750" algn="just" fontAlgn="auto">
                        <a:lnSpc>
                          <a:spcPct val="115000"/>
                        </a:lnSpc>
                        <a:spcBef>
                          <a:spcPts val="490"/>
                        </a:spcBef>
                        <a:spcAft>
                          <a:spcPts val="1000"/>
                        </a:spcAft>
                      </a:pPr>
                      <a:r>
                        <a:rPr lang="ru-RU" sz="800" kern="0">
                          <a:effectLst/>
                        </a:rPr>
                        <a:t>Не определены в должностных инструкциях лиц, ответственных за осуществление производственного контроля, их права согласно требований действующего законодательства.</a:t>
                      </a:r>
                      <a:endParaRPr lang="ru-RU" sz="800" kern="1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9370" marR="31750" algn="just" fontAlgn="auto">
                        <a:lnSpc>
                          <a:spcPct val="115000"/>
                        </a:lnSpc>
                        <a:spcBef>
                          <a:spcPts val="490"/>
                        </a:spcBef>
                        <a:spcAft>
                          <a:spcPts val="1000"/>
                        </a:spcAft>
                      </a:pPr>
                      <a:r>
                        <a:rPr lang="ru-RU" sz="800" kern="0" dirty="0">
                          <a:effectLst/>
                        </a:rPr>
                        <a:t>ч. 1 ст. 9 Закона № 116-ФЗ; п. 10, 13 «Правил организации и осуществления производственного контроля за соблюдением требований промышленной безопасности на опасном производственном объекте», утв. </a:t>
                      </a:r>
                      <a:r>
                        <a:rPr lang="en-US" sz="800" kern="0" dirty="0" err="1">
                          <a:effectLst/>
                        </a:rPr>
                        <a:t>Постановлением</a:t>
                      </a:r>
                      <a:r>
                        <a:rPr lang="en-US" sz="800" kern="0" dirty="0">
                          <a:effectLst/>
                        </a:rPr>
                        <a:t> </a:t>
                      </a:r>
                      <a:r>
                        <a:rPr lang="en-US" sz="800" kern="0" dirty="0" err="1">
                          <a:effectLst/>
                        </a:rPr>
                        <a:t>правительства</a:t>
                      </a:r>
                      <a:r>
                        <a:rPr lang="en-US" sz="800" kern="0" dirty="0">
                          <a:effectLst/>
                        </a:rPr>
                        <a:t> </a:t>
                      </a:r>
                      <a:r>
                        <a:rPr lang="en-US" sz="800" kern="0" dirty="0" err="1">
                          <a:effectLst/>
                        </a:rPr>
                        <a:t>Российской</a:t>
                      </a:r>
                      <a:r>
                        <a:rPr lang="en-US" sz="800" kern="0" dirty="0">
                          <a:effectLst/>
                        </a:rPr>
                        <a:t> </a:t>
                      </a:r>
                      <a:r>
                        <a:rPr lang="en-US" sz="800" kern="0" dirty="0" err="1">
                          <a:effectLst/>
                        </a:rPr>
                        <a:t>Федерации</a:t>
                      </a:r>
                      <a:r>
                        <a:rPr lang="en-US" sz="800" kern="0" dirty="0">
                          <a:effectLst/>
                        </a:rPr>
                        <a:t> </a:t>
                      </a:r>
                      <a:r>
                        <a:rPr lang="en-US" sz="800" kern="0" dirty="0" err="1">
                          <a:effectLst/>
                        </a:rPr>
                        <a:t>от</a:t>
                      </a:r>
                      <a:r>
                        <a:rPr lang="en-US" sz="800" kern="0" dirty="0">
                          <a:effectLst/>
                        </a:rPr>
                        <a:t> 10.03.99 № 263</a:t>
                      </a:r>
                      <a:endParaRPr lang="ru-RU" sz="800" kern="1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0170" algn="ctr" fontAlgn="auto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 kern="0">
                          <a:effectLst/>
                        </a:rPr>
                        <a:t>часть 1 статья 9.1 КоАП РФ</a:t>
                      </a:r>
                      <a:endParaRPr lang="ru-RU" sz="800" kern="1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auto">
                        <a:lnSpc>
                          <a:spcPct val="115000"/>
                        </a:lnSpc>
                        <a:spcBef>
                          <a:spcPts val="490"/>
                        </a:spcBef>
                        <a:spcAft>
                          <a:spcPts val="1000"/>
                        </a:spcAft>
                      </a:pPr>
                      <a:r>
                        <a:rPr lang="en-US" sz="800" kern="0">
                          <a:effectLst/>
                        </a:rPr>
                        <a:t>Высокая</a:t>
                      </a:r>
                      <a:endParaRPr lang="ru-RU" sz="800" kern="1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auto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 kern="0" dirty="0">
                          <a:effectLst/>
                        </a:rPr>
                        <a:t> </a:t>
                      </a:r>
                      <a:endParaRPr lang="ru-RU" sz="800" kern="1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425842628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D78999D8-772E-49B6-8229-0CC6EBF04C1F}"/>
              </a:ext>
            </a:extLst>
          </p:cNvPr>
          <p:cNvSpPr txBox="1"/>
          <p:nvPr/>
        </p:nvSpPr>
        <p:spPr>
          <a:xfrm>
            <a:off x="5345871" y="6351161"/>
            <a:ext cx="3633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1F497D"/>
                </a:solidFill>
              </a:rPr>
              <a:t>Уральское управление, 26.05.2021</a:t>
            </a:r>
          </a:p>
        </p:txBody>
      </p:sp>
    </p:spTree>
    <p:extLst>
      <p:ext uri="{BB962C8B-B14F-4D97-AF65-F5344CB8AC3E}">
        <p14:creationId xmlns:p14="http://schemas.microsoft.com/office/powerpoint/2010/main" val="414442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Прямая соединительная линия 15"/>
          <p:cNvCxnSpPr/>
          <p:nvPr/>
        </p:nvCxnSpPr>
        <p:spPr>
          <a:xfrm>
            <a:off x="433636" y="6292412"/>
            <a:ext cx="8424936" cy="0"/>
          </a:xfrm>
          <a:prstGeom prst="line">
            <a:avLst/>
          </a:prstGeom>
          <a:ln w="15875">
            <a:solidFill>
              <a:schemeClr val="tx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95536" y="6283106"/>
            <a:ext cx="7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Blip>
                <a:blip r:embed="rId2"/>
              </a:buBlip>
            </a:pPr>
            <a:r>
              <a:rPr lang="ru-RU" b="1" dirty="0">
                <a:solidFill>
                  <a:srgbClr val="1F497D"/>
                </a:solidFill>
              </a:rPr>
              <a:t>33</a:t>
            </a:r>
          </a:p>
        </p:txBody>
      </p:sp>
      <p:pic>
        <p:nvPicPr>
          <p:cNvPr id="13" name="Picture 2" descr="&amp;Fcy;&amp;iecy;&amp;dcy;&amp;iecy;&amp;rcy;&amp;acy;&amp;lcy;&amp;softcy;&amp;ncy;&amp;acy;&amp;yacy; &amp;scy;&amp;lcy;&amp;ucy;&amp;zhcy;&amp;bcy;&amp;acy; &amp;pcy;&amp;ocy; &amp;ecy;&amp;kcy;&amp;ocy;&amp;lcy;&amp;ocy;&amp;gcy;&amp;icy;&amp;chcy;&amp;iecy;&amp;scy;&amp;kcy;&amp;ocy;&amp;mcy;&amp;ucy;, &amp;tcy;&amp;iecy;&amp;khcy;&amp;ncy;&amp;ocy;&amp;lcy;&amp;ocy;&amp;gcy;&amp;icy;&amp;chcy;&amp;iecy;&amp;scy;&amp;kcy;&amp;ocy;&amp;mcy;&amp;ucy; &amp;icy; &amp;acy;&amp;tcy;&amp;ocy;&amp;mcy;&amp;ncy;&amp;ocy;&amp;mcy;&amp;ucy; &amp;ncy;&amp;acy;&amp;dcy;&amp;zcy;&amp;ocy;&amp;rcy;&amp;ucy; &amp;Rcy;&amp;Ocy;&amp;Scy;&amp;Tcy;&amp;IEcy;&amp;KHcy;&amp;Ncy;&amp;Acy;&amp;Dcy;&amp;Zcy;&amp;Ocy;&amp;R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20" y="143930"/>
            <a:ext cx="1573978" cy="1844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1039422-C7EC-448D-AD10-4259EB84937F}"/>
              </a:ext>
            </a:extLst>
          </p:cNvPr>
          <p:cNvSpPr txBox="1"/>
          <p:nvPr/>
        </p:nvSpPr>
        <p:spPr>
          <a:xfrm>
            <a:off x="2892131" y="281865"/>
            <a:ext cx="60887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1F497D"/>
                </a:solidFill>
              </a:rPr>
              <a:t>Уральское управление Ростехнадзора</a:t>
            </a: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A9BA95F1-1D45-489E-9269-0918718B8BB6}"/>
              </a:ext>
            </a:extLst>
          </p:cNvPr>
          <p:cNvCxnSpPr/>
          <p:nvPr/>
        </p:nvCxnSpPr>
        <p:spPr>
          <a:xfrm>
            <a:off x="3059832" y="834971"/>
            <a:ext cx="5753309" cy="0"/>
          </a:xfrm>
          <a:prstGeom prst="line">
            <a:avLst/>
          </a:prstGeom>
          <a:ln w="15875">
            <a:solidFill>
              <a:schemeClr val="tx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F0466BFF-DE20-438B-B95D-BA4CD68748D8}"/>
              </a:ext>
            </a:extLst>
          </p:cNvPr>
          <p:cNvSpPr txBox="1"/>
          <p:nvPr/>
        </p:nvSpPr>
        <p:spPr>
          <a:xfrm>
            <a:off x="3059831" y="980727"/>
            <a:ext cx="57533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prstClr val="black"/>
                </a:solidFill>
              </a:rPr>
              <a:t>Структура Уральского управления Ростехнадзора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A5339846-F7C8-4A52-8529-97A702A9D7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267854"/>
              </p:ext>
            </p:extLst>
          </p:nvPr>
        </p:nvGraphicFramePr>
        <p:xfrm>
          <a:off x="306145" y="2175703"/>
          <a:ext cx="8486351" cy="3479403"/>
        </p:xfrm>
        <a:graphic>
          <a:graphicData uri="http://schemas.openxmlformats.org/drawingml/2006/table">
            <a:tbl>
              <a:tblPr bandRow="1">
                <a:tableStyleId>{F5AB1C69-6EDB-4FF4-983F-18BD219EF322}</a:tableStyleId>
              </a:tblPr>
              <a:tblGrid>
                <a:gridCol w="456455">
                  <a:extLst>
                    <a:ext uri="{9D8B030D-6E8A-4147-A177-3AD203B41FA5}">
                      <a16:colId xmlns:a16="http://schemas.microsoft.com/office/drawing/2014/main" val="3790450541"/>
                    </a:ext>
                  </a:extLst>
                </a:gridCol>
                <a:gridCol w="3168602">
                  <a:extLst>
                    <a:ext uri="{9D8B030D-6E8A-4147-A177-3AD203B41FA5}">
                      <a16:colId xmlns:a16="http://schemas.microsoft.com/office/drawing/2014/main" val="1737819306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3257255626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313335253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4072217392"/>
                    </a:ext>
                  </a:extLst>
                </a:gridCol>
                <a:gridCol w="1116878">
                  <a:extLst>
                    <a:ext uri="{9D8B030D-6E8A-4147-A177-3AD203B41FA5}">
                      <a16:colId xmlns:a16="http://schemas.microsoft.com/office/drawing/2014/main" val="2997978212"/>
                    </a:ext>
                  </a:extLst>
                </a:gridCol>
              </a:tblGrid>
              <a:tr h="986658">
                <a:tc>
                  <a:txBody>
                    <a:bodyPr/>
                    <a:lstStyle/>
                    <a:p>
                      <a:pPr marL="67945" marR="59690" algn="ctr" fontAlgn="auto">
                        <a:lnSpc>
                          <a:spcPct val="115000"/>
                        </a:lnSpc>
                        <a:spcBef>
                          <a:spcPts val="490"/>
                        </a:spcBef>
                        <a:spcAft>
                          <a:spcPts val="1000"/>
                        </a:spcAft>
                      </a:pPr>
                      <a:r>
                        <a:rPr lang="en-US" sz="800" kern="0">
                          <a:effectLst/>
                        </a:rPr>
                        <a:t>24</a:t>
                      </a:r>
                      <a:endParaRPr lang="ru-RU" sz="800" kern="1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9370" marR="31750" algn="just" fontAlgn="auto">
                        <a:lnSpc>
                          <a:spcPct val="115000"/>
                        </a:lnSpc>
                        <a:spcBef>
                          <a:spcPts val="490"/>
                        </a:spcBef>
                        <a:spcAft>
                          <a:spcPts val="1000"/>
                        </a:spcAft>
                      </a:pPr>
                      <a:r>
                        <a:rPr lang="ru-RU" sz="800" kern="0">
                          <a:effectLst/>
                        </a:rPr>
                        <a:t>Ведение горных работ должно осуществляться в соответствии с:</a:t>
                      </a:r>
                      <a:endParaRPr lang="ru-RU" sz="800" kern="150">
                        <a:effectLst/>
                      </a:endParaRPr>
                    </a:p>
                    <a:p>
                      <a:pPr marL="39370" marR="31750" algn="just" fontAlgn="auto">
                        <a:lnSpc>
                          <a:spcPct val="115000"/>
                        </a:lnSpc>
                        <a:spcBef>
                          <a:spcPts val="490"/>
                        </a:spcBef>
                        <a:spcAft>
                          <a:spcPts val="1000"/>
                        </a:spcAft>
                      </a:pPr>
                      <a:r>
                        <a:rPr lang="ru-RU" sz="800" kern="0">
                          <a:effectLst/>
                        </a:rPr>
                        <a:t>схемой развития горных работ (при наличии);</a:t>
                      </a:r>
                      <a:endParaRPr lang="ru-RU" sz="800" kern="150">
                        <a:effectLst/>
                      </a:endParaRPr>
                    </a:p>
                    <a:p>
                      <a:pPr marL="39370" marR="31750" algn="just" fontAlgn="auto">
                        <a:lnSpc>
                          <a:spcPct val="115000"/>
                        </a:lnSpc>
                        <a:spcBef>
                          <a:spcPts val="490"/>
                        </a:spcBef>
                        <a:spcAft>
                          <a:spcPts val="1000"/>
                        </a:spcAft>
                      </a:pPr>
                      <a:r>
                        <a:rPr lang="ru-RU" sz="800" kern="0">
                          <a:effectLst/>
                        </a:rPr>
                        <a:t>проектной документацией;</a:t>
                      </a:r>
                      <a:endParaRPr lang="ru-RU" sz="800" kern="150">
                        <a:effectLst/>
                      </a:endParaRPr>
                    </a:p>
                    <a:p>
                      <a:pPr marL="39370" marR="31750" algn="just" fontAlgn="auto">
                        <a:lnSpc>
                          <a:spcPct val="115000"/>
                        </a:lnSpc>
                        <a:spcBef>
                          <a:spcPts val="490"/>
                        </a:spcBef>
                        <a:spcAft>
                          <a:spcPts val="1000"/>
                        </a:spcAft>
                      </a:pPr>
                      <a:r>
                        <a:rPr lang="ru-RU" sz="800" kern="0">
                          <a:effectLst/>
                        </a:rPr>
                        <a:t>годовым планом развития горных работ, разработанным в установленном порядке</a:t>
                      </a:r>
                      <a:endParaRPr lang="ru-RU" sz="800" kern="1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9370" marR="31750" algn="just" fontAlgn="auto">
                        <a:lnSpc>
                          <a:spcPct val="115000"/>
                        </a:lnSpc>
                        <a:spcBef>
                          <a:spcPts val="490"/>
                        </a:spcBef>
                        <a:spcAft>
                          <a:spcPts val="1000"/>
                        </a:spcAft>
                      </a:pPr>
                      <a:r>
                        <a:rPr lang="ru-RU" sz="800" kern="0">
                          <a:effectLst/>
                        </a:rPr>
                        <a:t>ч. 1 ст. 9 Закона № 116-ФЗ; п. 19 ФНП «Правила безопасности при ведении горных работ и переработке твердых полезных ископаемых»</a:t>
                      </a:r>
                      <a:endParaRPr lang="ru-RU" sz="800" kern="1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0170" algn="ctr" fontAlgn="auto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 kern="0" dirty="0" err="1">
                          <a:effectLst/>
                        </a:rPr>
                        <a:t>часть</a:t>
                      </a:r>
                      <a:r>
                        <a:rPr lang="en-US" sz="800" kern="0" dirty="0">
                          <a:effectLst/>
                        </a:rPr>
                        <a:t> 1 </a:t>
                      </a:r>
                      <a:r>
                        <a:rPr lang="en-US" sz="800" kern="0" dirty="0" err="1">
                          <a:effectLst/>
                        </a:rPr>
                        <a:t>статья</a:t>
                      </a:r>
                      <a:r>
                        <a:rPr lang="en-US" sz="800" kern="0" dirty="0">
                          <a:effectLst/>
                        </a:rPr>
                        <a:t> 9.1 </a:t>
                      </a:r>
                      <a:r>
                        <a:rPr lang="en-US" sz="800" kern="0" dirty="0" err="1">
                          <a:effectLst/>
                        </a:rPr>
                        <a:t>КоАП</a:t>
                      </a:r>
                      <a:r>
                        <a:rPr lang="en-US" sz="800" kern="0" dirty="0">
                          <a:effectLst/>
                        </a:rPr>
                        <a:t> РФ</a:t>
                      </a:r>
                      <a:endParaRPr lang="ru-RU" sz="800" kern="1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auto">
                        <a:lnSpc>
                          <a:spcPct val="115000"/>
                        </a:lnSpc>
                        <a:spcBef>
                          <a:spcPts val="490"/>
                        </a:spcBef>
                        <a:spcAft>
                          <a:spcPts val="1000"/>
                        </a:spcAft>
                      </a:pPr>
                      <a:r>
                        <a:rPr lang="en-US" sz="800" kern="0">
                          <a:effectLst/>
                        </a:rPr>
                        <a:t>Высокая</a:t>
                      </a:r>
                      <a:endParaRPr lang="ru-RU" sz="800" kern="1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auto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 kern="0">
                          <a:effectLst/>
                        </a:rPr>
                        <a:t> </a:t>
                      </a:r>
                      <a:endParaRPr lang="ru-RU" sz="800" kern="1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68275697"/>
                  </a:ext>
                </a:extLst>
              </a:tr>
              <a:tr h="1802621">
                <a:tc>
                  <a:txBody>
                    <a:bodyPr/>
                    <a:lstStyle/>
                    <a:p>
                      <a:pPr marL="67945" marR="59690" algn="ctr" fontAlgn="auto">
                        <a:lnSpc>
                          <a:spcPct val="115000"/>
                        </a:lnSpc>
                        <a:spcBef>
                          <a:spcPts val="490"/>
                        </a:spcBef>
                        <a:spcAft>
                          <a:spcPts val="1000"/>
                        </a:spcAft>
                      </a:pPr>
                      <a:r>
                        <a:rPr lang="en-US" sz="800" kern="0" dirty="0">
                          <a:effectLst/>
                        </a:rPr>
                        <a:t>25</a:t>
                      </a:r>
                      <a:endParaRPr lang="ru-RU" sz="800" kern="1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9370" marR="31750" algn="just" fontAlgn="auto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 kern="0" dirty="0">
                          <a:effectLst/>
                        </a:rPr>
                        <a:t>Шахты должны быть оборудованы системами позиционирования и поиска работников, позволяющими контролировать их местонахождение и осуществлять поиск в действующих горных выработках, через завалы горных пород, в том числе при отсутствии электроэнергии. Система позиционирования и поиска работников должна обеспечивать обнаружение местонахождения человека во всех горных выработках с передачей информации диспетчеру и на командный пункт объекта в режиме реального времени. Информация о местонахождении людей в горных выработках должна храниться на шахте не менее одного месяца с даты ее получения. Ответственность за исправность системы позиционирования и сохранность полученной информации возлагается на руководителя объекта.</a:t>
                      </a:r>
                      <a:endParaRPr lang="ru-RU" sz="800" kern="1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9370" marR="31750" algn="just" fontAlgn="auto">
                        <a:lnSpc>
                          <a:spcPct val="115000"/>
                        </a:lnSpc>
                        <a:spcBef>
                          <a:spcPts val="490"/>
                        </a:spcBef>
                        <a:spcAft>
                          <a:spcPts val="1000"/>
                        </a:spcAft>
                      </a:pPr>
                      <a:r>
                        <a:rPr lang="ru-RU" sz="800" kern="0" dirty="0">
                          <a:effectLst/>
                        </a:rPr>
                        <a:t>ч. 1 ст. 9 Закона № 116-ФЗ; п. 75 ФНП «Правила безопасности при ведении горных работ и переработке твердых полезных ископаемых»</a:t>
                      </a:r>
                      <a:endParaRPr lang="ru-RU" sz="800" kern="1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0170" algn="ctr" fontAlgn="auto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 kern="0" dirty="0" err="1">
                          <a:effectLst/>
                        </a:rPr>
                        <a:t>часть</a:t>
                      </a:r>
                      <a:r>
                        <a:rPr lang="en-US" sz="800" kern="0" dirty="0">
                          <a:effectLst/>
                        </a:rPr>
                        <a:t> 1 </a:t>
                      </a:r>
                      <a:r>
                        <a:rPr lang="en-US" sz="800" kern="0" dirty="0" err="1">
                          <a:effectLst/>
                        </a:rPr>
                        <a:t>статья</a:t>
                      </a:r>
                      <a:r>
                        <a:rPr lang="en-US" sz="800" kern="0" dirty="0">
                          <a:effectLst/>
                        </a:rPr>
                        <a:t> 9.1 </a:t>
                      </a:r>
                      <a:r>
                        <a:rPr lang="en-US" sz="800" kern="0" dirty="0" err="1">
                          <a:effectLst/>
                        </a:rPr>
                        <a:t>КоАП</a:t>
                      </a:r>
                      <a:r>
                        <a:rPr lang="en-US" sz="800" kern="0" dirty="0">
                          <a:effectLst/>
                        </a:rPr>
                        <a:t> РФ</a:t>
                      </a:r>
                      <a:endParaRPr lang="ru-RU" sz="800" kern="1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auto">
                        <a:lnSpc>
                          <a:spcPct val="115000"/>
                        </a:lnSpc>
                        <a:spcBef>
                          <a:spcPts val="490"/>
                        </a:spcBef>
                        <a:spcAft>
                          <a:spcPts val="1000"/>
                        </a:spcAft>
                      </a:pPr>
                      <a:r>
                        <a:rPr lang="en-US" sz="800" kern="0" dirty="0" err="1">
                          <a:effectLst/>
                        </a:rPr>
                        <a:t>Высокая</a:t>
                      </a:r>
                      <a:endParaRPr lang="ru-RU" sz="800" kern="1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auto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 kern="0" dirty="0">
                          <a:effectLst/>
                        </a:rPr>
                        <a:t> </a:t>
                      </a:r>
                      <a:endParaRPr lang="ru-RU" sz="800" kern="1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6311139"/>
                  </a:ext>
                </a:extLst>
              </a:tr>
              <a:tr h="318433">
                <a:tc gridSpan="6"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kern="0" dirty="0">
                          <a:effectLst/>
                        </a:rPr>
                        <a:t>Федеральный государственный строительный надзор (за исключением вопросов федерального государственного строительного надзора в области использования атомной энергии) и федеральный государственный надзор за деятельностью саморегулируемых организаций в области инженерных изысканий, архитектурно-строительного проектирования, строительства, реконструкции, капитального ремонта объектов капитального строительства</a:t>
                      </a:r>
                      <a:endParaRPr lang="ru-RU" sz="800" kern="1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2771247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F7699277-495F-41AC-8F46-B5FD89A3B0F3}"/>
              </a:ext>
            </a:extLst>
          </p:cNvPr>
          <p:cNvSpPr txBox="1"/>
          <p:nvPr/>
        </p:nvSpPr>
        <p:spPr>
          <a:xfrm>
            <a:off x="5345871" y="6351161"/>
            <a:ext cx="3633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1F497D"/>
                </a:solidFill>
              </a:rPr>
              <a:t>Уральское управление, 26.05.2021</a:t>
            </a:r>
          </a:p>
        </p:txBody>
      </p:sp>
    </p:spTree>
    <p:extLst>
      <p:ext uri="{BB962C8B-B14F-4D97-AF65-F5344CB8AC3E}">
        <p14:creationId xmlns:p14="http://schemas.microsoft.com/office/powerpoint/2010/main" val="22908699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Прямая соединительная линия 15"/>
          <p:cNvCxnSpPr/>
          <p:nvPr/>
        </p:nvCxnSpPr>
        <p:spPr>
          <a:xfrm>
            <a:off x="433636" y="6292412"/>
            <a:ext cx="8424936" cy="0"/>
          </a:xfrm>
          <a:prstGeom prst="line">
            <a:avLst/>
          </a:prstGeom>
          <a:ln w="15875">
            <a:solidFill>
              <a:schemeClr val="tx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95536" y="6283106"/>
            <a:ext cx="7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Blip>
                <a:blip r:embed="rId2"/>
              </a:buBlip>
            </a:pPr>
            <a:r>
              <a:rPr lang="ru-RU" b="1" dirty="0">
                <a:solidFill>
                  <a:srgbClr val="1F497D"/>
                </a:solidFill>
              </a:rPr>
              <a:t>34</a:t>
            </a:r>
          </a:p>
        </p:txBody>
      </p:sp>
      <p:pic>
        <p:nvPicPr>
          <p:cNvPr id="13" name="Picture 2" descr="&amp;Fcy;&amp;iecy;&amp;dcy;&amp;iecy;&amp;rcy;&amp;acy;&amp;lcy;&amp;softcy;&amp;ncy;&amp;acy;&amp;yacy; &amp;scy;&amp;lcy;&amp;ucy;&amp;zhcy;&amp;bcy;&amp;acy; &amp;pcy;&amp;ocy; &amp;ecy;&amp;kcy;&amp;ocy;&amp;lcy;&amp;ocy;&amp;gcy;&amp;icy;&amp;chcy;&amp;iecy;&amp;scy;&amp;kcy;&amp;ocy;&amp;mcy;&amp;ucy;, &amp;tcy;&amp;iecy;&amp;khcy;&amp;ncy;&amp;ocy;&amp;lcy;&amp;ocy;&amp;gcy;&amp;icy;&amp;chcy;&amp;iecy;&amp;scy;&amp;kcy;&amp;ocy;&amp;mcy;&amp;ucy; &amp;icy; &amp;acy;&amp;tcy;&amp;ocy;&amp;mcy;&amp;ncy;&amp;ocy;&amp;mcy;&amp;ucy; &amp;ncy;&amp;acy;&amp;dcy;&amp;zcy;&amp;ocy;&amp;rcy;&amp;ucy; &amp;Rcy;&amp;Ocy;&amp;Scy;&amp;Tcy;&amp;IEcy;&amp;KHcy;&amp;Ncy;&amp;Acy;&amp;Dcy;&amp;Zcy;&amp;Ocy;&amp;R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20" y="143930"/>
            <a:ext cx="1573978" cy="1844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1039422-C7EC-448D-AD10-4259EB84937F}"/>
              </a:ext>
            </a:extLst>
          </p:cNvPr>
          <p:cNvSpPr txBox="1"/>
          <p:nvPr/>
        </p:nvSpPr>
        <p:spPr>
          <a:xfrm>
            <a:off x="2892131" y="281865"/>
            <a:ext cx="60887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1F497D"/>
                </a:solidFill>
              </a:rPr>
              <a:t>Уральское управление Ростехнадзора</a:t>
            </a: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A9BA95F1-1D45-489E-9269-0918718B8BB6}"/>
              </a:ext>
            </a:extLst>
          </p:cNvPr>
          <p:cNvCxnSpPr/>
          <p:nvPr/>
        </p:nvCxnSpPr>
        <p:spPr>
          <a:xfrm>
            <a:off x="3059832" y="834971"/>
            <a:ext cx="5753309" cy="0"/>
          </a:xfrm>
          <a:prstGeom prst="line">
            <a:avLst/>
          </a:prstGeom>
          <a:ln w="15875">
            <a:solidFill>
              <a:schemeClr val="tx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F0466BFF-DE20-438B-B95D-BA4CD68748D8}"/>
              </a:ext>
            </a:extLst>
          </p:cNvPr>
          <p:cNvSpPr txBox="1"/>
          <p:nvPr/>
        </p:nvSpPr>
        <p:spPr>
          <a:xfrm>
            <a:off x="3059831" y="980727"/>
            <a:ext cx="57533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prstClr val="black"/>
                </a:solidFill>
              </a:rPr>
              <a:t>Структура Уральского управления Ростехнадзора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157E2DF1-BFBB-440F-AAAB-A1C7D12F66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8402147"/>
              </p:ext>
            </p:extLst>
          </p:nvPr>
        </p:nvGraphicFramePr>
        <p:xfrm>
          <a:off x="372220" y="2259330"/>
          <a:ext cx="8424936" cy="1918272"/>
        </p:xfrm>
        <a:graphic>
          <a:graphicData uri="http://schemas.openxmlformats.org/drawingml/2006/table">
            <a:tbl>
              <a:tblPr bandRow="1">
                <a:tableStyleId>{F5AB1C69-6EDB-4FF4-983F-18BD219EF322}</a:tableStyleId>
              </a:tblPr>
              <a:tblGrid>
                <a:gridCol w="453152">
                  <a:extLst>
                    <a:ext uri="{9D8B030D-6E8A-4147-A177-3AD203B41FA5}">
                      <a16:colId xmlns:a16="http://schemas.microsoft.com/office/drawing/2014/main" val="431281744"/>
                    </a:ext>
                  </a:extLst>
                </a:gridCol>
                <a:gridCol w="2185695">
                  <a:extLst>
                    <a:ext uri="{9D8B030D-6E8A-4147-A177-3AD203B41FA5}">
                      <a16:colId xmlns:a16="http://schemas.microsoft.com/office/drawing/2014/main" val="3736843797"/>
                    </a:ext>
                  </a:extLst>
                </a:gridCol>
                <a:gridCol w="2043185">
                  <a:extLst>
                    <a:ext uri="{9D8B030D-6E8A-4147-A177-3AD203B41FA5}">
                      <a16:colId xmlns:a16="http://schemas.microsoft.com/office/drawing/2014/main" val="2436117473"/>
                    </a:ext>
                  </a:extLst>
                </a:gridCol>
                <a:gridCol w="1248169">
                  <a:extLst>
                    <a:ext uri="{9D8B030D-6E8A-4147-A177-3AD203B41FA5}">
                      <a16:colId xmlns:a16="http://schemas.microsoft.com/office/drawing/2014/main" val="3696076493"/>
                    </a:ext>
                  </a:extLst>
                </a:gridCol>
                <a:gridCol w="681328">
                  <a:extLst>
                    <a:ext uri="{9D8B030D-6E8A-4147-A177-3AD203B41FA5}">
                      <a16:colId xmlns:a16="http://schemas.microsoft.com/office/drawing/2014/main" val="2833367558"/>
                    </a:ext>
                  </a:extLst>
                </a:gridCol>
                <a:gridCol w="1813407">
                  <a:extLst>
                    <a:ext uri="{9D8B030D-6E8A-4147-A177-3AD203B41FA5}">
                      <a16:colId xmlns:a16="http://schemas.microsoft.com/office/drawing/2014/main" val="89718476"/>
                    </a:ext>
                  </a:extLst>
                </a:gridCol>
              </a:tblGrid>
              <a:tr h="384175">
                <a:tc gridSpan="6"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kern="0">
                          <a:effectLst/>
                        </a:rPr>
                        <a:t>Типовые нарушения на объектах федерального государственного строительного надзора</a:t>
                      </a:r>
                      <a:endParaRPr lang="ru-RU" sz="800" kern="1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3701428"/>
                  </a:ext>
                </a:extLst>
              </a:tr>
              <a:tr h="629285">
                <a:tc>
                  <a:txBody>
                    <a:bodyPr/>
                    <a:lstStyle/>
                    <a:p>
                      <a:pPr marL="67945" marR="59690" algn="ctr" fontAlgn="auto">
                        <a:lnSpc>
                          <a:spcPct val="115000"/>
                        </a:lnSpc>
                        <a:spcBef>
                          <a:spcPts val="490"/>
                        </a:spcBef>
                        <a:spcAft>
                          <a:spcPts val="1000"/>
                        </a:spcAft>
                      </a:pPr>
                      <a:r>
                        <a:rPr lang="en-US" sz="800" kern="0">
                          <a:effectLst/>
                        </a:rPr>
                        <a:t>26</a:t>
                      </a:r>
                      <a:endParaRPr lang="ru-RU" sz="800" kern="1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9370" marR="31115" algn="just" fontAlgn="auto">
                        <a:lnSpc>
                          <a:spcPct val="115000"/>
                        </a:lnSpc>
                        <a:spcBef>
                          <a:spcPts val="475"/>
                        </a:spcBef>
                        <a:spcAft>
                          <a:spcPts val="1000"/>
                        </a:spcAft>
                        <a:tabLst>
                          <a:tab pos="1123950" algn="l"/>
                          <a:tab pos="2217420" algn="l"/>
                        </a:tabLst>
                      </a:pPr>
                      <a:r>
                        <a:rPr lang="ru-RU" sz="800" kern="0">
                          <a:effectLst/>
                        </a:rPr>
                        <a:t>Несоблюдение требований проектной документации, технических регламентов, сводов правил, в результате применения которых на обязательной основе обеспечивается соблюдение требований технических регламентов, применение строительных материалов (изделий) не отвечающих</a:t>
                      </a:r>
                      <a:r>
                        <a:rPr lang="ru-RU" sz="800" kern="0" spc="-155">
                          <a:effectLst/>
                        </a:rPr>
                        <a:t> </a:t>
                      </a:r>
                      <a:r>
                        <a:rPr lang="ru-RU" sz="800" kern="0">
                          <a:effectLst/>
                        </a:rPr>
                        <a:t>установленным требованиям при выполнении работ по строительству, реконструкции </a:t>
                      </a:r>
                      <a:r>
                        <a:rPr lang="ru-RU" sz="800" kern="0" spc="-15">
                          <a:effectLst/>
                        </a:rPr>
                        <a:t>объектов </a:t>
                      </a:r>
                      <a:r>
                        <a:rPr lang="ru-RU" sz="800" kern="0">
                          <a:effectLst/>
                        </a:rPr>
                        <a:t>капитального строительства</a:t>
                      </a:r>
                      <a:endParaRPr lang="ru-RU" sz="800" kern="1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kern="0" dirty="0">
                          <a:effectLst/>
                        </a:rPr>
                        <a:t>п. 6  ст. 52 Градостроительного кодекса РФ (Федеральный закон от 29.12.2004 № 190-ФЗ);</a:t>
                      </a:r>
                      <a:endParaRPr lang="ru-RU" sz="800" kern="150" dirty="0">
                        <a:effectLst/>
                      </a:endParaRPr>
                    </a:p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kern="0" dirty="0">
                          <a:effectLst/>
                        </a:rPr>
                        <a:t>ч. 3 ст. 34 Технического регламента о безопасности зданий и сооружений» (Федеральный закон от 30.12.2009 № 384-ФЗ);</a:t>
                      </a:r>
                      <a:endParaRPr lang="ru-RU" sz="800" kern="150" dirty="0">
                        <a:effectLst/>
                      </a:endParaRPr>
                    </a:p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kern="0" dirty="0">
                          <a:effectLst/>
                        </a:rPr>
                        <a:t>п. 4.6 и 6.13 Свода правил «Организация строительства» СП 48.13330.2011;</a:t>
                      </a:r>
                      <a:endParaRPr lang="ru-RU" sz="800" kern="150" dirty="0">
                        <a:effectLst/>
                      </a:endParaRPr>
                    </a:p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 kern="0" dirty="0" err="1">
                          <a:effectLst/>
                        </a:rPr>
                        <a:t>Проектная</a:t>
                      </a:r>
                      <a:r>
                        <a:rPr lang="en-US" sz="800" kern="0" dirty="0">
                          <a:effectLst/>
                        </a:rPr>
                        <a:t> </a:t>
                      </a:r>
                      <a:r>
                        <a:rPr lang="en-US" sz="800" kern="0" dirty="0" err="1">
                          <a:effectLst/>
                        </a:rPr>
                        <a:t>документация</a:t>
                      </a:r>
                      <a:r>
                        <a:rPr lang="en-US" sz="800" kern="0" dirty="0">
                          <a:effectLst/>
                        </a:rPr>
                        <a:t>.</a:t>
                      </a:r>
                      <a:endParaRPr lang="ru-RU" sz="800" kern="1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 kern="0">
                          <a:effectLst/>
                        </a:rPr>
                        <a:t> </a:t>
                      </a:r>
                      <a:endParaRPr lang="ru-RU" sz="800" kern="150">
                        <a:effectLst/>
                      </a:endParaRPr>
                    </a:p>
                    <a:p>
                      <a:pPr marL="90170" algn="ctr" fontAlgn="auto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 kern="0">
                          <a:effectLst/>
                        </a:rPr>
                        <a:t>ч. 1 ст. 9.4 КоАП</a:t>
                      </a:r>
                      <a:endParaRPr lang="ru-RU" sz="800" kern="1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Bef>
                          <a:spcPts val="475"/>
                        </a:spcBef>
                        <a:spcAft>
                          <a:spcPts val="1000"/>
                        </a:spcAft>
                      </a:pPr>
                      <a:r>
                        <a:rPr lang="en-US" sz="800" kern="0">
                          <a:effectLst/>
                        </a:rPr>
                        <a:t>Высокая</a:t>
                      </a:r>
                      <a:endParaRPr lang="ru-RU" sz="800" kern="1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auto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kern="0" dirty="0">
                          <a:effectLst/>
                        </a:rPr>
                        <a:t>Несвоевременное внесение и согласование с ответственными должностными лицами изменений в проектную документацию, имеющую положительное заключение </a:t>
                      </a:r>
                      <a:r>
                        <a:rPr lang="ru-RU" sz="800" kern="0" dirty="0" err="1">
                          <a:effectLst/>
                        </a:rPr>
                        <a:t>главгосэкспертизы</a:t>
                      </a:r>
                      <a:endParaRPr lang="ru-RU" sz="800" kern="1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294780256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27B0EB16-DC67-41D4-ABD6-F5ECDB1D9BC6}"/>
              </a:ext>
            </a:extLst>
          </p:cNvPr>
          <p:cNvSpPr txBox="1"/>
          <p:nvPr/>
        </p:nvSpPr>
        <p:spPr>
          <a:xfrm>
            <a:off x="5345871" y="6351161"/>
            <a:ext cx="3633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1F497D"/>
                </a:solidFill>
              </a:rPr>
              <a:t>Уральское управление, 26.05.2021</a:t>
            </a:r>
          </a:p>
        </p:txBody>
      </p:sp>
    </p:spTree>
    <p:extLst>
      <p:ext uri="{BB962C8B-B14F-4D97-AF65-F5344CB8AC3E}">
        <p14:creationId xmlns:p14="http://schemas.microsoft.com/office/powerpoint/2010/main" val="18814349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Прямая соединительная линия 15"/>
          <p:cNvCxnSpPr/>
          <p:nvPr/>
        </p:nvCxnSpPr>
        <p:spPr>
          <a:xfrm>
            <a:off x="433636" y="6292412"/>
            <a:ext cx="8424936" cy="0"/>
          </a:xfrm>
          <a:prstGeom prst="line">
            <a:avLst/>
          </a:prstGeom>
          <a:ln w="15875">
            <a:solidFill>
              <a:schemeClr val="tx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95536" y="6283106"/>
            <a:ext cx="7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Blip>
                <a:blip r:embed="rId3"/>
              </a:buBlip>
            </a:pPr>
            <a:r>
              <a:rPr lang="ru-RU" b="1" dirty="0">
                <a:solidFill>
                  <a:srgbClr val="1F497D"/>
                </a:solidFill>
              </a:rPr>
              <a:t>35</a:t>
            </a:r>
          </a:p>
        </p:txBody>
      </p:sp>
      <p:pic>
        <p:nvPicPr>
          <p:cNvPr id="13" name="Picture 2" descr="&amp;Fcy;&amp;iecy;&amp;dcy;&amp;iecy;&amp;rcy;&amp;acy;&amp;lcy;&amp;softcy;&amp;ncy;&amp;acy;&amp;yacy; &amp;scy;&amp;lcy;&amp;ucy;&amp;zhcy;&amp;bcy;&amp;acy; &amp;pcy;&amp;ocy; &amp;ecy;&amp;kcy;&amp;ocy;&amp;lcy;&amp;ocy;&amp;gcy;&amp;icy;&amp;chcy;&amp;iecy;&amp;scy;&amp;kcy;&amp;ocy;&amp;mcy;&amp;ucy;, &amp;tcy;&amp;iecy;&amp;khcy;&amp;ncy;&amp;ocy;&amp;lcy;&amp;ocy;&amp;gcy;&amp;icy;&amp;chcy;&amp;iecy;&amp;scy;&amp;kcy;&amp;ocy;&amp;mcy;&amp;ucy; &amp;icy; &amp;acy;&amp;tcy;&amp;ocy;&amp;mcy;&amp;ncy;&amp;ocy;&amp;mcy;&amp;ucy; &amp;ncy;&amp;acy;&amp;dcy;&amp;zcy;&amp;ocy;&amp;rcy;&amp;ucy; &amp;Rcy;&amp;Ocy;&amp;Scy;&amp;Tcy;&amp;IEcy;&amp;KHcy;&amp;Ncy;&amp;Acy;&amp;Dcy;&amp;Zcy;&amp;Ocy;&amp;Rcy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20" y="143930"/>
            <a:ext cx="1573978" cy="1844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7E1B9F1-F8A0-4C6D-A962-D6D09C3A1421}"/>
              </a:ext>
            </a:extLst>
          </p:cNvPr>
          <p:cNvSpPr txBox="1"/>
          <p:nvPr/>
        </p:nvSpPr>
        <p:spPr>
          <a:xfrm>
            <a:off x="2892131" y="281865"/>
            <a:ext cx="60887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1F497D"/>
                </a:solidFill>
              </a:rPr>
              <a:t>Уральское управление Ростехнадзора</a:t>
            </a: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3A344069-F97E-49DA-A249-AB1179988719}"/>
              </a:ext>
            </a:extLst>
          </p:cNvPr>
          <p:cNvCxnSpPr/>
          <p:nvPr/>
        </p:nvCxnSpPr>
        <p:spPr>
          <a:xfrm>
            <a:off x="3059832" y="834971"/>
            <a:ext cx="5753309" cy="0"/>
          </a:xfrm>
          <a:prstGeom prst="line">
            <a:avLst/>
          </a:prstGeom>
          <a:ln w="15875">
            <a:solidFill>
              <a:schemeClr val="tx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40301F98-A84F-43F1-94E7-6D134DFAA7E9}"/>
              </a:ext>
            </a:extLst>
          </p:cNvPr>
          <p:cNvSpPr txBox="1"/>
          <p:nvPr/>
        </p:nvSpPr>
        <p:spPr>
          <a:xfrm>
            <a:off x="3059831" y="980727"/>
            <a:ext cx="57533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prstClr val="black"/>
                </a:solidFill>
              </a:rPr>
              <a:t>Возможные мероприятия по устранению (недопущению)</a:t>
            </a:r>
            <a:r>
              <a:rPr lang="en-US" sz="1600" b="1" dirty="0">
                <a:solidFill>
                  <a:prstClr val="black"/>
                </a:solidFill>
              </a:rPr>
              <a:t> </a:t>
            </a:r>
            <a:r>
              <a:rPr lang="ru-RU" sz="1600" b="1" dirty="0">
                <a:solidFill>
                  <a:prstClr val="black"/>
                </a:solidFill>
              </a:rPr>
              <a:t>правонарушений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EFAA8B0-49D9-4F06-8242-A387A1FD9EE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5126557"/>
            <a:ext cx="2983754" cy="104762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9A4F630-B610-46D1-B1B4-7D0913180CE3}"/>
              </a:ext>
            </a:extLst>
          </p:cNvPr>
          <p:cNvSpPr txBox="1"/>
          <p:nvPr/>
        </p:nvSpPr>
        <p:spPr>
          <a:xfrm>
            <a:off x="237069" y="1864254"/>
            <a:ext cx="874377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Symbol" panose="05050102010706020507" pitchFamily="18" charset="2"/>
              <a:buChar char="-"/>
              <a:tabLst>
                <a:tab pos="631825" algn="l"/>
              </a:tabLst>
            </a:pPr>
            <a:r>
              <a:rPr lang="ru-RU" sz="1200" dirty="0"/>
              <a:t>выполнять указания, распоряжения и предписания Управления.</a:t>
            </a:r>
          </a:p>
          <a:p>
            <a:pPr marL="285750" indent="-285750" algn="just">
              <a:buFont typeface="Symbol" panose="05050102010706020507" pitchFamily="18" charset="2"/>
              <a:buChar char="-"/>
              <a:tabLst>
                <a:tab pos="631825" algn="l"/>
              </a:tabLst>
            </a:pPr>
            <a:r>
              <a:rPr lang="ru-RU" sz="1200" dirty="0"/>
              <a:t>приостанавливать эксплуатацию объекта (оборудования) самостоятельно или по решению суда до устранения обстоятельств, создающих угрозу причинения вреда жизни и здоровью граждан</a:t>
            </a:r>
          </a:p>
          <a:p>
            <a:pPr marL="285750" indent="-285750" algn="just">
              <a:buFont typeface="Symbol" panose="05050102010706020507" pitchFamily="18" charset="2"/>
              <a:buChar char="-"/>
              <a:tabLst>
                <a:tab pos="631825" algn="l"/>
              </a:tabLst>
            </a:pPr>
            <a:r>
              <a:rPr lang="ru-RU" sz="1200" dirty="0"/>
              <a:t>осуществлять мероприятия по локализации и ликвидации последствий аварий, оказывать содействие должностным лицам Управления в расследовании причин аварии</a:t>
            </a:r>
          </a:p>
          <a:p>
            <a:pPr marL="285750" indent="-285750" algn="just">
              <a:buFont typeface="Symbol" panose="05050102010706020507" pitchFamily="18" charset="2"/>
              <a:buChar char="-"/>
              <a:tabLst>
                <a:tab pos="631825" algn="l"/>
              </a:tabLst>
            </a:pPr>
            <a:r>
              <a:rPr lang="ru-RU" sz="1200" dirty="0"/>
              <a:t>обеспечивать безопасность опытного применения технических устройств</a:t>
            </a:r>
          </a:p>
          <a:p>
            <a:pPr marL="285750" indent="-285750" algn="just">
              <a:buFont typeface="Symbol" panose="05050102010706020507" pitchFamily="18" charset="2"/>
              <a:buChar char="-"/>
              <a:tabLst>
                <a:tab pos="631825" algn="l"/>
              </a:tabLst>
            </a:pPr>
            <a:r>
              <a:rPr lang="ru-RU" sz="1200" dirty="0"/>
              <a:t>обеспечивать проведение своевременного обслуживания и ремонтов оборудования, в том числе планово-предупредительных, капитальных, техническое диагностирование и экспертизу в установленном порядке</a:t>
            </a:r>
          </a:p>
          <a:p>
            <a:pPr marL="285750" indent="-285750" algn="just">
              <a:buFont typeface="Symbol" panose="05050102010706020507" pitchFamily="18" charset="2"/>
              <a:buChar char="-"/>
              <a:tabLst>
                <a:tab pos="631825" algn="l"/>
              </a:tabLst>
            </a:pPr>
            <a:r>
              <a:rPr lang="ru-RU" sz="1200" dirty="0"/>
              <a:t>создавать систему управления промышленной безопасностью и обеспечивать её функционирование</a:t>
            </a:r>
          </a:p>
          <a:p>
            <a:pPr marL="285750" indent="-285750" algn="just">
              <a:buFont typeface="Symbol" panose="05050102010706020507" pitchFamily="18" charset="2"/>
              <a:buChar char="-"/>
              <a:tabLst>
                <a:tab pos="631825" algn="l"/>
              </a:tabLst>
            </a:pPr>
            <a:r>
              <a:rPr lang="ru-RU" sz="1200" dirty="0"/>
              <a:t>обеспечивать наличие и функционирование приборов и систем контроля за технологическими процессами</a:t>
            </a:r>
          </a:p>
          <a:p>
            <a:pPr marL="285750" indent="-285750" algn="just">
              <a:buFont typeface="Symbol" panose="05050102010706020507" pitchFamily="18" charset="2"/>
              <a:buChar char="-"/>
              <a:tabLst>
                <a:tab pos="631825" algn="l"/>
              </a:tabLst>
            </a:pPr>
            <a:r>
              <a:rPr lang="ru-RU" sz="1200" dirty="0"/>
              <a:t>обеспечивать укомплектованность штата работников, их обучение, аттестацию (проверку знаний), инструктажи в соответствии с установленными требованиями</a:t>
            </a:r>
          </a:p>
          <a:p>
            <a:pPr marL="285750" indent="-285750" algn="just">
              <a:buFont typeface="Symbol" panose="05050102010706020507" pitchFamily="18" charset="2"/>
              <a:buChar char="-"/>
              <a:tabLst>
                <a:tab pos="631825" algn="l"/>
              </a:tabLst>
            </a:pPr>
            <a:r>
              <a:rPr lang="ru-RU" sz="1200" dirty="0"/>
              <a:t>иметь нормативные правовые акты, устанавливающие требования промышленной безопасности, разработать (актуализировать) и довести до исполнителей правила ведения работ, необходимые регламенты, а также должностные, производственные, технологические инструкции</a:t>
            </a:r>
          </a:p>
          <a:p>
            <a:pPr marL="285750" indent="-285750" algn="just">
              <a:buFont typeface="Symbol" panose="05050102010706020507" pitchFamily="18" charset="2"/>
              <a:buChar char="-"/>
              <a:tabLst>
                <a:tab pos="631825" algn="l"/>
              </a:tabLst>
            </a:pPr>
            <a:r>
              <a:rPr lang="ru-RU" sz="1200" dirty="0"/>
              <a:t>предотвращать проникновение на объекты посторонних лиц;</a:t>
            </a:r>
          </a:p>
          <a:p>
            <a:pPr marL="285750" indent="-285750" algn="just">
              <a:buFont typeface="Symbol" panose="05050102010706020507" pitchFamily="18" charset="2"/>
              <a:buChar char="-"/>
              <a:tabLst>
                <a:tab pos="631825" algn="l"/>
              </a:tabLst>
            </a:pPr>
            <a:r>
              <a:rPr lang="ru-RU" sz="1200" dirty="0"/>
              <a:t>принимать меры по защите жизни и здоровья работников, в том числе на случай аварии/инцидента;</a:t>
            </a:r>
          </a:p>
          <a:p>
            <a:pPr marL="285750" indent="-285750" algn="just">
              <a:buFont typeface="Symbol" panose="05050102010706020507" pitchFamily="18" charset="2"/>
              <a:buChar char="-"/>
              <a:tabLst>
                <a:tab pos="631825" algn="l"/>
              </a:tabLst>
            </a:pPr>
            <a:endParaRPr lang="ru-RU" sz="12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BA348E5-4A31-4C59-9C7A-5B2467E7B829}"/>
              </a:ext>
            </a:extLst>
          </p:cNvPr>
          <p:cNvSpPr txBox="1"/>
          <p:nvPr/>
        </p:nvSpPr>
        <p:spPr>
          <a:xfrm>
            <a:off x="236975" y="4957873"/>
            <a:ext cx="54872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Symbol" panose="05050102010706020507" pitchFamily="18" charset="2"/>
              <a:buChar char="-"/>
              <a:tabLst>
                <a:tab pos="631825" algn="l"/>
              </a:tabLst>
            </a:pPr>
            <a:r>
              <a:rPr lang="ru-RU" sz="1200" dirty="0"/>
              <a:t>своевременно направлять в Управление сведения об организации производственного контроля за соблюдением требований промышленной безопасности;</a:t>
            </a:r>
          </a:p>
          <a:p>
            <a:pPr marL="285750" indent="-285750" algn="just">
              <a:buFont typeface="Symbol" panose="05050102010706020507" pitchFamily="18" charset="2"/>
              <a:buChar char="-"/>
              <a:tabLst>
                <a:tab pos="631825" algn="l"/>
              </a:tabLst>
            </a:pPr>
            <a:r>
              <a:rPr lang="ru-RU" sz="1200" dirty="0"/>
              <a:t>своевременно и	в установленном порядке осуществлять мероприятия по переоформлению выданных лицензий;</a:t>
            </a:r>
          </a:p>
          <a:p>
            <a:pPr marL="285750" indent="-285750" algn="just">
              <a:buFont typeface="Symbol" panose="05050102010706020507" pitchFamily="18" charset="2"/>
              <a:buChar char="-"/>
              <a:tabLst>
                <a:tab pos="631825" algn="l"/>
              </a:tabLst>
            </a:pPr>
            <a:r>
              <a:rPr lang="ru-RU" sz="1200" dirty="0"/>
              <a:t>своевременно устранять имеющиеся нарушения, принимать меры по их профилактике, а также недопущению нарушений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DF36153-3ECE-420B-B528-F846C2065A6C}"/>
              </a:ext>
            </a:extLst>
          </p:cNvPr>
          <p:cNvSpPr txBox="1"/>
          <p:nvPr/>
        </p:nvSpPr>
        <p:spPr>
          <a:xfrm>
            <a:off x="5345871" y="6351161"/>
            <a:ext cx="3633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1F497D"/>
                </a:solidFill>
              </a:rPr>
              <a:t>Уральское управление, 26.05.2021</a:t>
            </a:r>
          </a:p>
        </p:txBody>
      </p:sp>
    </p:spTree>
    <p:extLst>
      <p:ext uri="{BB962C8B-B14F-4D97-AF65-F5344CB8AC3E}">
        <p14:creationId xmlns:p14="http://schemas.microsoft.com/office/powerpoint/2010/main" val="9917455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Прямая соединительная линия 15"/>
          <p:cNvCxnSpPr/>
          <p:nvPr/>
        </p:nvCxnSpPr>
        <p:spPr>
          <a:xfrm>
            <a:off x="433636" y="6292412"/>
            <a:ext cx="8424936" cy="0"/>
          </a:xfrm>
          <a:prstGeom prst="line">
            <a:avLst/>
          </a:prstGeom>
          <a:ln w="15875">
            <a:solidFill>
              <a:schemeClr val="tx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95536" y="6283106"/>
            <a:ext cx="7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Blip>
                <a:blip r:embed="rId2"/>
              </a:buBlip>
            </a:pPr>
            <a:r>
              <a:rPr lang="ru-RU" b="1" dirty="0">
                <a:solidFill>
                  <a:srgbClr val="1F497D"/>
                </a:solidFill>
              </a:rPr>
              <a:t>36</a:t>
            </a:r>
          </a:p>
        </p:txBody>
      </p:sp>
      <p:pic>
        <p:nvPicPr>
          <p:cNvPr id="13" name="Picture 2" descr="&amp;Fcy;&amp;iecy;&amp;dcy;&amp;iecy;&amp;rcy;&amp;acy;&amp;lcy;&amp;softcy;&amp;ncy;&amp;acy;&amp;yacy; &amp;scy;&amp;lcy;&amp;ucy;&amp;zhcy;&amp;bcy;&amp;acy; &amp;pcy;&amp;ocy; &amp;ecy;&amp;kcy;&amp;ocy;&amp;lcy;&amp;ocy;&amp;gcy;&amp;icy;&amp;chcy;&amp;iecy;&amp;scy;&amp;kcy;&amp;ocy;&amp;mcy;&amp;ucy;, &amp;tcy;&amp;iecy;&amp;khcy;&amp;ncy;&amp;ocy;&amp;lcy;&amp;ocy;&amp;gcy;&amp;icy;&amp;chcy;&amp;iecy;&amp;scy;&amp;kcy;&amp;ocy;&amp;mcy;&amp;ucy; &amp;icy; &amp;acy;&amp;tcy;&amp;ocy;&amp;mcy;&amp;ncy;&amp;ocy;&amp;mcy;&amp;ucy; &amp;ncy;&amp;acy;&amp;dcy;&amp;zcy;&amp;ocy;&amp;rcy;&amp;ucy; &amp;Rcy;&amp;Ocy;&amp;Scy;&amp;Tcy;&amp;IEcy;&amp;KHcy;&amp;Ncy;&amp;Acy;&amp;Dcy;&amp;Zcy;&amp;Ocy;&amp;R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20" y="143930"/>
            <a:ext cx="1573978" cy="1844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F94D85B-A665-423C-BD89-0647E163EF66}"/>
              </a:ext>
            </a:extLst>
          </p:cNvPr>
          <p:cNvSpPr txBox="1"/>
          <p:nvPr/>
        </p:nvSpPr>
        <p:spPr>
          <a:xfrm>
            <a:off x="2892131" y="281865"/>
            <a:ext cx="60887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1F497D"/>
                </a:solidFill>
              </a:rPr>
              <a:t>Уральское управление Ростехнадзора</a:t>
            </a: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857EC670-BA80-4EDB-A0CD-2BFDA4DDEBA3}"/>
              </a:ext>
            </a:extLst>
          </p:cNvPr>
          <p:cNvCxnSpPr/>
          <p:nvPr/>
        </p:nvCxnSpPr>
        <p:spPr>
          <a:xfrm>
            <a:off x="3059832" y="834971"/>
            <a:ext cx="5753309" cy="0"/>
          </a:xfrm>
          <a:prstGeom prst="line">
            <a:avLst/>
          </a:prstGeom>
          <a:ln w="15875">
            <a:solidFill>
              <a:schemeClr val="tx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52B81AA3-3DE3-4D65-B0F3-357AAAFB7583}"/>
              </a:ext>
            </a:extLst>
          </p:cNvPr>
          <p:cNvSpPr txBox="1"/>
          <p:nvPr/>
        </p:nvSpPr>
        <p:spPr>
          <a:xfrm>
            <a:off x="3059831" y="980727"/>
            <a:ext cx="57533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prstClr val="black"/>
                </a:solidFill>
              </a:rPr>
              <a:t>Судебная практика в 2020 году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3F290F3A-A87C-41E2-A8C3-C84604DD78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0575635"/>
              </p:ext>
            </p:extLst>
          </p:nvPr>
        </p:nvGraphicFramePr>
        <p:xfrm>
          <a:off x="427538" y="2084327"/>
          <a:ext cx="8379503" cy="3424428"/>
        </p:xfrm>
        <a:graphic>
          <a:graphicData uri="http://schemas.openxmlformats.org/drawingml/2006/table">
            <a:tbl>
              <a:tblPr bandRow="1">
                <a:tableStyleId>{F5AB1C69-6EDB-4FF4-983F-18BD219EF322}</a:tableStyleId>
              </a:tblPr>
              <a:tblGrid>
                <a:gridCol w="1432732">
                  <a:extLst>
                    <a:ext uri="{9D8B030D-6E8A-4147-A177-3AD203B41FA5}">
                      <a16:colId xmlns:a16="http://schemas.microsoft.com/office/drawing/2014/main" val="2258219541"/>
                    </a:ext>
                  </a:extLst>
                </a:gridCol>
                <a:gridCol w="886227">
                  <a:extLst>
                    <a:ext uri="{9D8B030D-6E8A-4147-A177-3AD203B41FA5}">
                      <a16:colId xmlns:a16="http://schemas.microsoft.com/office/drawing/2014/main" val="1270068444"/>
                    </a:ext>
                  </a:extLst>
                </a:gridCol>
                <a:gridCol w="1211953">
                  <a:extLst>
                    <a:ext uri="{9D8B030D-6E8A-4147-A177-3AD203B41FA5}">
                      <a16:colId xmlns:a16="http://schemas.microsoft.com/office/drawing/2014/main" val="3013576958"/>
                    </a:ext>
                  </a:extLst>
                </a:gridCol>
                <a:gridCol w="1212731">
                  <a:extLst>
                    <a:ext uri="{9D8B030D-6E8A-4147-A177-3AD203B41FA5}">
                      <a16:colId xmlns:a16="http://schemas.microsoft.com/office/drawing/2014/main" val="2551604314"/>
                    </a:ext>
                  </a:extLst>
                </a:gridCol>
                <a:gridCol w="886227">
                  <a:extLst>
                    <a:ext uri="{9D8B030D-6E8A-4147-A177-3AD203B41FA5}">
                      <a16:colId xmlns:a16="http://schemas.microsoft.com/office/drawing/2014/main" val="2834563490"/>
                    </a:ext>
                  </a:extLst>
                </a:gridCol>
                <a:gridCol w="1317679">
                  <a:extLst>
                    <a:ext uri="{9D8B030D-6E8A-4147-A177-3AD203B41FA5}">
                      <a16:colId xmlns:a16="http://schemas.microsoft.com/office/drawing/2014/main" val="3410397011"/>
                    </a:ext>
                  </a:extLst>
                </a:gridCol>
                <a:gridCol w="1431954">
                  <a:extLst>
                    <a:ext uri="{9D8B030D-6E8A-4147-A177-3AD203B41FA5}">
                      <a16:colId xmlns:a16="http://schemas.microsoft.com/office/drawing/2014/main" val="190732209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fontAlgn="auto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kern="150">
                          <a:effectLst/>
                        </a:rPr>
                        <a:t>№ п/п</a:t>
                      </a:r>
                      <a:endParaRPr lang="ru-RU" sz="1100" kern="1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34925" marR="34925" marT="34925" marB="34925"/>
                </a:tc>
                <a:tc gridSpan="3">
                  <a:txBody>
                    <a:bodyPr/>
                    <a:lstStyle/>
                    <a:p>
                      <a:pPr fontAlgn="auto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kern="150" dirty="0">
                          <a:effectLst/>
                        </a:rPr>
                        <a:t>Количество дел, рассмотренных арбитражными судами (во всех инстанциях)</a:t>
                      </a:r>
                      <a:endParaRPr lang="ru-RU" sz="1100" kern="1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34925" marR="34925" marT="34925" marB="34925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fontAlgn="auto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kern="150">
                          <a:effectLst/>
                        </a:rPr>
                        <a:t>Количество гражданских дел, рассмотренных судами общей юрисдикции (во всех инстанциях)</a:t>
                      </a:r>
                      <a:endParaRPr lang="ru-RU" sz="1100" kern="1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34925" marR="34925" marT="34925" marB="34925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2246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auto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kern="150">
                          <a:effectLst/>
                        </a:rPr>
                        <a:t> </a:t>
                      </a:r>
                      <a:endParaRPr lang="ru-RU" sz="1100" kern="1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fontAlgn="auto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kern="150">
                          <a:effectLst/>
                        </a:rPr>
                        <a:t>Всего</a:t>
                      </a:r>
                      <a:endParaRPr lang="ru-RU" sz="1100" kern="1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fontAlgn="auto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kern="150">
                          <a:effectLst/>
                        </a:rPr>
                        <a:t>Выигранных</a:t>
                      </a:r>
                      <a:endParaRPr lang="ru-RU" sz="1100" kern="1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fontAlgn="auto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kern="150">
                          <a:effectLst/>
                        </a:rPr>
                        <a:t>Проигранных</a:t>
                      </a:r>
                      <a:endParaRPr lang="ru-RU" sz="1100" kern="1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fontAlgn="auto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kern="150">
                          <a:effectLst/>
                        </a:rPr>
                        <a:t>Всего</a:t>
                      </a:r>
                      <a:endParaRPr lang="ru-RU" sz="1100" kern="1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fontAlgn="auto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kern="150">
                          <a:effectLst/>
                        </a:rPr>
                        <a:t>Выигранных</a:t>
                      </a:r>
                      <a:endParaRPr lang="ru-RU" sz="1100" kern="1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fontAlgn="auto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kern="150">
                          <a:effectLst/>
                        </a:rPr>
                        <a:t>Проигранных</a:t>
                      </a:r>
                      <a:endParaRPr lang="ru-RU" sz="1100" kern="1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val="12277721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auto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kern="150">
                          <a:effectLst/>
                        </a:rPr>
                        <a:t>1 квартал 2019</a:t>
                      </a:r>
                      <a:endParaRPr lang="ru-RU" sz="1100" kern="1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kern="150">
                          <a:effectLst/>
                        </a:rPr>
                        <a:t>58</a:t>
                      </a:r>
                      <a:endParaRPr lang="ru-RU" sz="1100" kern="1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kern="150">
                          <a:effectLst/>
                        </a:rPr>
                        <a:t>41</a:t>
                      </a:r>
                      <a:endParaRPr lang="ru-RU" sz="1100" kern="1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kern="150">
                          <a:effectLst/>
                        </a:rPr>
                        <a:t>17</a:t>
                      </a:r>
                      <a:endParaRPr lang="ru-RU" sz="1100" kern="1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kern="150">
                          <a:effectLst/>
                        </a:rPr>
                        <a:t>43</a:t>
                      </a:r>
                      <a:endParaRPr lang="ru-RU" sz="1100" kern="1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kern="150">
                          <a:effectLst/>
                        </a:rPr>
                        <a:t>40</a:t>
                      </a:r>
                      <a:endParaRPr lang="ru-RU" sz="1100" kern="1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kern="150">
                          <a:effectLst/>
                        </a:rPr>
                        <a:t>3</a:t>
                      </a:r>
                      <a:endParaRPr lang="ru-RU" sz="1100" kern="1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val="10401176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auto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kern="150">
                          <a:effectLst/>
                        </a:rPr>
                        <a:t>2 квартал 2019</a:t>
                      </a:r>
                      <a:endParaRPr lang="ru-RU" sz="1100" kern="1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kern="150">
                          <a:effectLst/>
                        </a:rPr>
                        <a:t>76</a:t>
                      </a:r>
                      <a:endParaRPr lang="ru-RU" sz="1100" kern="1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kern="150">
                          <a:effectLst/>
                        </a:rPr>
                        <a:t>49</a:t>
                      </a:r>
                      <a:endParaRPr lang="ru-RU" sz="1100" kern="1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kern="150">
                          <a:effectLst/>
                        </a:rPr>
                        <a:t>27</a:t>
                      </a:r>
                      <a:endParaRPr lang="ru-RU" sz="1100" kern="1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kern="150">
                          <a:effectLst/>
                        </a:rPr>
                        <a:t>62</a:t>
                      </a:r>
                      <a:endParaRPr lang="ru-RU" sz="1100" kern="1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kern="150">
                          <a:effectLst/>
                        </a:rPr>
                        <a:t>55</a:t>
                      </a:r>
                      <a:endParaRPr lang="ru-RU" sz="1100" kern="1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kern="150">
                          <a:effectLst/>
                        </a:rPr>
                        <a:t>7</a:t>
                      </a:r>
                      <a:endParaRPr lang="ru-RU" sz="1100" kern="1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val="39592629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auto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kern="150">
                          <a:effectLst/>
                        </a:rPr>
                        <a:t>3 квартал 2019</a:t>
                      </a:r>
                      <a:endParaRPr lang="ru-RU" sz="1100" kern="1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kern="0">
                          <a:effectLst/>
                        </a:rPr>
                        <a:t>47</a:t>
                      </a:r>
                      <a:endParaRPr lang="ru-RU" sz="1100" kern="1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kern="0">
                          <a:effectLst/>
                        </a:rPr>
                        <a:t>32</a:t>
                      </a:r>
                      <a:endParaRPr lang="ru-RU" sz="1100" kern="1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kern="0">
                          <a:effectLst/>
                        </a:rPr>
                        <a:t>15</a:t>
                      </a:r>
                      <a:endParaRPr lang="ru-RU" sz="1100" kern="1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kern="0">
                          <a:effectLst/>
                        </a:rPr>
                        <a:t>61</a:t>
                      </a:r>
                      <a:endParaRPr lang="ru-RU" sz="1100" kern="1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kern="0">
                          <a:effectLst/>
                        </a:rPr>
                        <a:t>49</a:t>
                      </a:r>
                      <a:endParaRPr lang="ru-RU" sz="1100" kern="1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kern="0">
                          <a:effectLst/>
                        </a:rPr>
                        <a:t>12</a:t>
                      </a:r>
                      <a:endParaRPr lang="ru-RU" sz="1100" kern="1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val="39695072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auto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kern="150">
                          <a:effectLst/>
                        </a:rPr>
                        <a:t>4 квартал 2019</a:t>
                      </a:r>
                      <a:endParaRPr lang="ru-RU" sz="1100" kern="1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kern="0">
                          <a:effectLst/>
                        </a:rPr>
                        <a:t>72</a:t>
                      </a:r>
                      <a:endParaRPr lang="ru-RU" sz="1100" kern="1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kern="0">
                          <a:effectLst/>
                        </a:rPr>
                        <a:t>53</a:t>
                      </a:r>
                      <a:endParaRPr lang="ru-RU" sz="1100" kern="1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kern="0">
                          <a:effectLst/>
                        </a:rPr>
                        <a:t>19</a:t>
                      </a:r>
                      <a:endParaRPr lang="ru-RU" sz="1100" kern="1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kern="0">
                          <a:effectLst/>
                        </a:rPr>
                        <a:t>52</a:t>
                      </a:r>
                      <a:endParaRPr lang="ru-RU" sz="1100" kern="1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kern="0">
                          <a:effectLst/>
                        </a:rPr>
                        <a:t>46</a:t>
                      </a:r>
                      <a:endParaRPr lang="ru-RU" sz="1100" kern="1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kern="0">
                          <a:effectLst/>
                        </a:rPr>
                        <a:t>6</a:t>
                      </a:r>
                      <a:endParaRPr lang="ru-RU" sz="1100" kern="1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val="416099108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fontAlgn="auto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kern="150" dirty="0">
                          <a:effectLst/>
                        </a:rPr>
                        <a:t>Всего</a:t>
                      </a:r>
                      <a:endParaRPr lang="ru-RU" sz="1100" b="1" kern="1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r" fontAlgn="auto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kern="150" dirty="0">
                          <a:effectLst/>
                        </a:rPr>
                        <a:t>253</a:t>
                      </a:r>
                      <a:endParaRPr lang="ru-RU" sz="1100" b="1" kern="1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r" fontAlgn="auto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kern="150" dirty="0">
                          <a:effectLst/>
                        </a:rPr>
                        <a:t>175</a:t>
                      </a:r>
                      <a:endParaRPr lang="ru-RU" sz="1100" b="1" kern="1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r" fontAlgn="auto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kern="150" dirty="0">
                          <a:effectLst/>
                        </a:rPr>
                        <a:t>78</a:t>
                      </a:r>
                      <a:endParaRPr lang="ru-RU" sz="1100" b="1" kern="1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r" fontAlgn="auto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kern="150" dirty="0">
                          <a:effectLst/>
                        </a:rPr>
                        <a:t>218</a:t>
                      </a:r>
                      <a:endParaRPr lang="ru-RU" sz="1100" b="1" kern="1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r" fontAlgn="auto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kern="150" dirty="0">
                          <a:effectLst/>
                        </a:rPr>
                        <a:t>190</a:t>
                      </a:r>
                      <a:endParaRPr lang="ru-RU" sz="1100" b="1" kern="1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r" fontAlgn="auto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kern="150" dirty="0">
                          <a:effectLst/>
                        </a:rPr>
                        <a:t>28</a:t>
                      </a:r>
                      <a:endParaRPr lang="ru-RU" sz="1100" b="1" kern="1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val="9989924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auto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kern="150">
                          <a:effectLst/>
                        </a:rPr>
                        <a:t>1 квартал 2020</a:t>
                      </a:r>
                      <a:endParaRPr lang="ru-RU" sz="1100" kern="1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kern="0">
                          <a:effectLst/>
                        </a:rPr>
                        <a:t>46</a:t>
                      </a:r>
                      <a:endParaRPr lang="ru-RU" sz="1100" kern="1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kern="0">
                          <a:effectLst/>
                        </a:rPr>
                        <a:t>36</a:t>
                      </a:r>
                      <a:endParaRPr lang="ru-RU" sz="1100" kern="1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kern="0">
                          <a:effectLst/>
                        </a:rPr>
                        <a:t>10</a:t>
                      </a:r>
                      <a:endParaRPr lang="ru-RU" sz="1100" kern="1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kern="0">
                          <a:effectLst/>
                        </a:rPr>
                        <a:t>62</a:t>
                      </a:r>
                      <a:endParaRPr lang="ru-RU" sz="1100" kern="1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kern="0">
                          <a:effectLst/>
                        </a:rPr>
                        <a:t>52</a:t>
                      </a:r>
                      <a:endParaRPr lang="ru-RU" sz="1100" kern="1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kern="0">
                          <a:effectLst/>
                        </a:rPr>
                        <a:t>10</a:t>
                      </a:r>
                      <a:endParaRPr lang="ru-RU" sz="1100" kern="1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val="12346096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auto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kern="150">
                          <a:effectLst/>
                        </a:rPr>
                        <a:t>2 квартал 2020</a:t>
                      </a:r>
                      <a:endParaRPr lang="ru-RU" sz="1100" kern="1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kern="0">
                          <a:effectLst/>
                        </a:rPr>
                        <a:t>39</a:t>
                      </a:r>
                      <a:endParaRPr lang="ru-RU" sz="1100" kern="1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kern="0">
                          <a:effectLst/>
                        </a:rPr>
                        <a:t>30</a:t>
                      </a:r>
                      <a:endParaRPr lang="ru-RU" sz="1100" kern="1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kern="0">
                          <a:effectLst/>
                        </a:rPr>
                        <a:t>9</a:t>
                      </a:r>
                      <a:endParaRPr lang="ru-RU" sz="1100" kern="1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kern="0">
                          <a:effectLst/>
                        </a:rPr>
                        <a:t>31</a:t>
                      </a:r>
                      <a:endParaRPr lang="ru-RU" sz="1100" kern="1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kern="0">
                          <a:effectLst/>
                        </a:rPr>
                        <a:t>25</a:t>
                      </a:r>
                      <a:endParaRPr lang="ru-RU" sz="1100" kern="1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kern="0">
                          <a:effectLst/>
                        </a:rPr>
                        <a:t>6</a:t>
                      </a:r>
                      <a:endParaRPr lang="ru-RU" sz="1100" kern="1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val="31724834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auto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kern="150">
                          <a:effectLst/>
                        </a:rPr>
                        <a:t>3 квартал 2020</a:t>
                      </a:r>
                      <a:endParaRPr lang="ru-RU" sz="1100" kern="1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kern="0">
                          <a:effectLst/>
                        </a:rPr>
                        <a:t>27</a:t>
                      </a:r>
                      <a:endParaRPr lang="ru-RU" sz="1100" kern="1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kern="0">
                          <a:effectLst/>
                        </a:rPr>
                        <a:t>21</a:t>
                      </a:r>
                      <a:endParaRPr lang="ru-RU" sz="1100" kern="1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kern="0">
                          <a:effectLst/>
                        </a:rPr>
                        <a:t>6</a:t>
                      </a:r>
                      <a:endParaRPr lang="ru-RU" sz="1100" kern="1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kern="0">
                          <a:effectLst/>
                        </a:rPr>
                        <a:t>28</a:t>
                      </a:r>
                      <a:endParaRPr lang="ru-RU" sz="1100" kern="1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kern="0">
                          <a:effectLst/>
                        </a:rPr>
                        <a:t>27</a:t>
                      </a:r>
                      <a:endParaRPr lang="ru-RU" sz="1100" kern="1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kern="0">
                          <a:effectLst/>
                        </a:rPr>
                        <a:t>1</a:t>
                      </a:r>
                      <a:endParaRPr lang="ru-RU" sz="1100" kern="1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val="302721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auto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kern="150">
                          <a:effectLst/>
                        </a:rPr>
                        <a:t>4 квартал 2020</a:t>
                      </a:r>
                      <a:endParaRPr lang="ru-RU" sz="1100" kern="1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kern="0">
                          <a:effectLst/>
                        </a:rPr>
                        <a:t>31</a:t>
                      </a:r>
                      <a:endParaRPr lang="ru-RU" sz="1100" kern="1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kern="0">
                          <a:effectLst/>
                        </a:rPr>
                        <a:t>23</a:t>
                      </a:r>
                      <a:endParaRPr lang="ru-RU" sz="1100" kern="1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kern="0">
                          <a:effectLst/>
                        </a:rPr>
                        <a:t>8</a:t>
                      </a:r>
                      <a:endParaRPr lang="ru-RU" sz="1100" kern="1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kern="0">
                          <a:effectLst/>
                        </a:rPr>
                        <a:t>29</a:t>
                      </a:r>
                      <a:endParaRPr lang="ru-RU" sz="1100" kern="1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kern="0">
                          <a:effectLst/>
                        </a:rPr>
                        <a:t>25</a:t>
                      </a:r>
                      <a:endParaRPr lang="ru-RU" sz="1100" kern="1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kern="0">
                          <a:effectLst/>
                        </a:rPr>
                        <a:t>4</a:t>
                      </a:r>
                      <a:endParaRPr lang="ru-RU" sz="1100" kern="1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val="39326459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fontAlgn="auto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kern="150" dirty="0">
                          <a:effectLst/>
                        </a:rPr>
                        <a:t>Всего</a:t>
                      </a:r>
                      <a:endParaRPr lang="ru-RU" sz="1100" b="1" kern="1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r" fontAlgn="auto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kern="150" dirty="0">
                          <a:effectLst/>
                        </a:rPr>
                        <a:t>143</a:t>
                      </a:r>
                      <a:endParaRPr lang="ru-RU" sz="1100" b="1" kern="1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r" fontAlgn="auto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kern="150" dirty="0">
                          <a:effectLst/>
                        </a:rPr>
                        <a:t>110</a:t>
                      </a:r>
                      <a:endParaRPr lang="ru-RU" sz="1100" b="1" kern="1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r" fontAlgn="auto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kern="150" dirty="0">
                          <a:effectLst/>
                        </a:rPr>
                        <a:t>33</a:t>
                      </a:r>
                      <a:endParaRPr lang="ru-RU" sz="1100" b="1" kern="1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r" fontAlgn="auto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kern="150" dirty="0">
                          <a:effectLst/>
                        </a:rPr>
                        <a:t>150</a:t>
                      </a:r>
                      <a:endParaRPr lang="ru-RU" sz="1100" b="1" kern="1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r" fontAlgn="auto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kern="150" dirty="0">
                          <a:effectLst/>
                        </a:rPr>
                        <a:t>129</a:t>
                      </a:r>
                      <a:endParaRPr lang="ru-RU" sz="1100" b="1" kern="1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r" fontAlgn="auto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kern="150" dirty="0">
                          <a:effectLst/>
                        </a:rPr>
                        <a:t>21</a:t>
                      </a:r>
                      <a:endParaRPr lang="ru-RU" sz="1100" b="1" kern="1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val="2544470042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3B90F777-AF67-4175-A142-258DE685606A}"/>
              </a:ext>
            </a:extLst>
          </p:cNvPr>
          <p:cNvSpPr txBox="1"/>
          <p:nvPr/>
        </p:nvSpPr>
        <p:spPr>
          <a:xfrm>
            <a:off x="5345871" y="6351161"/>
            <a:ext cx="3633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1F497D"/>
                </a:solidFill>
              </a:rPr>
              <a:t>Уральское управление, 26.05.2021</a:t>
            </a:r>
          </a:p>
        </p:txBody>
      </p:sp>
    </p:spTree>
    <p:extLst>
      <p:ext uri="{BB962C8B-B14F-4D97-AF65-F5344CB8AC3E}">
        <p14:creationId xmlns:p14="http://schemas.microsoft.com/office/powerpoint/2010/main" val="301021657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95737" y="980727"/>
            <a:ext cx="6617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buSzPct val="100000"/>
              <a:defRPr/>
            </a:pPr>
            <a:r>
              <a:rPr lang="ru-RU" b="1" kern="0" dirty="0"/>
              <a:t>План мероприятий («дорожная карта») по реализации механизма «регуляторной гильотины»</a:t>
            </a: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438150" y="6303606"/>
            <a:ext cx="8417604" cy="7020"/>
          </a:xfrm>
          <a:prstGeom prst="line">
            <a:avLst/>
          </a:prstGeom>
          <a:ln w="15875">
            <a:solidFill>
              <a:schemeClr val="tx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95536" y="6283106"/>
            <a:ext cx="7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Blip>
                <a:blip r:embed="rId2"/>
              </a:buBlip>
            </a:pPr>
            <a:r>
              <a:rPr lang="ru-RU" b="1" dirty="0">
                <a:solidFill>
                  <a:srgbClr val="1F497D"/>
                </a:solidFill>
              </a:rPr>
              <a:t>37</a:t>
            </a:r>
          </a:p>
        </p:txBody>
      </p:sp>
      <p:pic>
        <p:nvPicPr>
          <p:cNvPr id="11" name="Picture 2" descr="&amp;Fcy;&amp;iecy;&amp;dcy;&amp;iecy;&amp;rcy;&amp;acy;&amp;lcy;&amp;softcy;&amp;ncy;&amp;acy;&amp;yacy; &amp;scy;&amp;lcy;&amp;ucy;&amp;zhcy;&amp;bcy;&amp;acy; &amp;pcy;&amp;ocy; &amp;ecy;&amp;kcy;&amp;ocy;&amp;lcy;&amp;ocy;&amp;gcy;&amp;icy;&amp;chcy;&amp;iecy;&amp;scy;&amp;kcy;&amp;ocy;&amp;mcy;&amp;ucy;, &amp;tcy;&amp;iecy;&amp;khcy;&amp;ncy;&amp;ocy;&amp;lcy;&amp;ocy;&amp;gcy;&amp;icy;&amp;chcy;&amp;iecy;&amp;scy;&amp;kcy;&amp;ocy;&amp;mcy;&amp;ucy; &amp;icy; &amp;acy;&amp;tcy;&amp;ocy;&amp;mcy;&amp;ncy;&amp;ocy;&amp;mcy;&amp;ucy; &amp;ncy;&amp;acy;&amp;dcy;&amp;zcy;&amp;ocy;&amp;rcy;&amp;ucy; &amp;Rcy;&amp;Ocy;&amp;Scy;&amp;Tcy;&amp;IEcy;&amp;KHcy;&amp;Ncy;&amp;Acy;&amp;Dcy;&amp;Zcy;&amp;Ocy;&amp;R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20" y="143931"/>
            <a:ext cx="1223102" cy="1433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AAA382A-25C4-4182-93D3-105E188F0C5D}"/>
              </a:ext>
            </a:extLst>
          </p:cNvPr>
          <p:cNvSpPr txBox="1"/>
          <p:nvPr/>
        </p:nvSpPr>
        <p:spPr>
          <a:xfrm>
            <a:off x="2892131" y="281865"/>
            <a:ext cx="60887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1F497D"/>
                </a:solidFill>
              </a:rPr>
              <a:t>Уральское управление Ростехнадзора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1D36D2DD-B7FF-4590-BB5A-69F6D92204D6}"/>
              </a:ext>
            </a:extLst>
          </p:cNvPr>
          <p:cNvCxnSpPr/>
          <p:nvPr/>
        </p:nvCxnSpPr>
        <p:spPr>
          <a:xfrm>
            <a:off x="3059832" y="834971"/>
            <a:ext cx="5753309" cy="0"/>
          </a:xfrm>
          <a:prstGeom prst="line">
            <a:avLst/>
          </a:prstGeom>
          <a:ln w="15875">
            <a:solidFill>
              <a:schemeClr val="tx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818206A5-21A2-45C7-8894-7AE242011ADD}"/>
              </a:ext>
            </a:extLst>
          </p:cNvPr>
          <p:cNvSpPr txBox="1"/>
          <p:nvPr/>
        </p:nvSpPr>
        <p:spPr>
          <a:xfrm>
            <a:off x="395536" y="1864254"/>
            <a:ext cx="841760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Symbol" panose="05050102010706020507" pitchFamily="18" charset="2"/>
              <a:buChar char="-"/>
              <a:tabLst>
                <a:tab pos="631825" algn="l"/>
              </a:tabLst>
            </a:pPr>
            <a:r>
              <a:rPr lang="ru-RU" sz="1600" b="1" dirty="0"/>
              <a:t>принятие Федерального закона «О государственном контроле и муниципальном контроле в Российской Федерации»</a:t>
            </a:r>
          </a:p>
          <a:p>
            <a:pPr marL="285750" indent="-285750" algn="just">
              <a:buFont typeface="Symbol" panose="05050102010706020507" pitchFamily="18" charset="2"/>
              <a:buChar char="-"/>
              <a:tabLst>
                <a:tab pos="631825" algn="l"/>
              </a:tabLst>
            </a:pPr>
            <a:endParaRPr lang="ru-RU" sz="1600" b="1" dirty="0"/>
          </a:p>
          <a:p>
            <a:pPr marL="285750" indent="-285750" algn="just">
              <a:buFont typeface="Symbol" panose="05050102010706020507" pitchFamily="18" charset="2"/>
              <a:buChar char="-"/>
              <a:tabLst>
                <a:tab pos="631825" algn="l"/>
              </a:tabLst>
            </a:pPr>
            <a:r>
              <a:rPr lang="ru-RU" sz="1600" b="1" dirty="0"/>
              <a:t>принятие Федерального закона «Об обязательных требованиях»</a:t>
            </a:r>
          </a:p>
          <a:p>
            <a:pPr marL="285750" indent="-285750" algn="just">
              <a:buFont typeface="Symbol" panose="05050102010706020507" pitchFamily="18" charset="2"/>
              <a:buChar char="-"/>
              <a:tabLst>
                <a:tab pos="631825" algn="l"/>
              </a:tabLst>
            </a:pPr>
            <a:endParaRPr lang="ru-RU" sz="1600" b="1" dirty="0"/>
          </a:p>
          <a:p>
            <a:pPr marL="285750" indent="-285750" algn="just">
              <a:buFont typeface="Symbol" panose="05050102010706020507" pitchFamily="18" charset="2"/>
              <a:buChar char="-"/>
              <a:tabLst>
                <a:tab pos="631825" algn="l"/>
              </a:tabLst>
            </a:pPr>
            <a:r>
              <a:rPr lang="ru-RU" sz="1600" b="1" dirty="0"/>
              <a:t>принятие федеральных законов, устанавливающих обязательные требования в отдельных сферах</a:t>
            </a:r>
          </a:p>
          <a:p>
            <a:pPr algn="just">
              <a:tabLst>
                <a:tab pos="631825" algn="l"/>
              </a:tabLst>
            </a:pPr>
            <a:endParaRPr lang="ru-RU" sz="1400" dirty="0"/>
          </a:p>
          <a:p>
            <a:pPr algn="just">
              <a:tabLst>
                <a:tab pos="631825" algn="l"/>
              </a:tabLst>
            </a:pPr>
            <a:r>
              <a:rPr lang="ru-RU" sz="1400" dirty="0"/>
              <a:t> 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DA1A18C-E6D8-4A12-9510-0F60C582D09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6744" y="3993829"/>
            <a:ext cx="3062114" cy="221152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D636718-DE43-40EB-B42B-BB7A0172CFED}"/>
              </a:ext>
            </a:extLst>
          </p:cNvPr>
          <p:cNvSpPr txBox="1"/>
          <p:nvPr/>
        </p:nvSpPr>
        <p:spPr>
          <a:xfrm>
            <a:off x="5345871" y="6351161"/>
            <a:ext cx="3633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1F497D"/>
                </a:solidFill>
              </a:rPr>
              <a:t>Уральское управление, 26.05.2021</a:t>
            </a:r>
          </a:p>
        </p:txBody>
      </p:sp>
    </p:spTree>
    <p:extLst>
      <p:ext uri="{BB962C8B-B14F-4D97-AF65-F5344CB8AC3E}">
        <p14:creationId xmlns:p14="http://schemas.microsoft.com/office/powerpoint/2010/main" val="131259007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Прямая соединительная линия 15"/>
          <p:cNvCxnSpPr/>
          <p:nvPr/>
        </p:nvCxnSpPr>
        <p:spPr>
          <a:xfrm>
            <a:off x="438150" y="6303606"/>
            <a:ext cx="8417604" cy="7020"/>
          </a:xfrm>
          <a:prstGeom prst="line">
            <a:avLst/>
          </a:prstGeom>
          <a:ln w="15875">
            <a:solidFill>
              <a:schemeClr val="tx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95536" y="6283106"/>
            <a:ext cx="7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Blip>
                <a:blip r:embed="rId2"/>
              </a:buBlip>
            </a:pPr>
            <a:r>
              <a:rPr lang="ru-RU" b="1" dirty="0">
                <a:solidFill>
                  <a:srgbClr val="1F497D"/>
                </a:solidFill>
              </a:rPr>
              <a:t>38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909002985"/>
              </p:ext>
            </p:extLst>
          </p:nvPr>
        </p:nvGraphicFramePr>
        <p:xfrm>
          <a:off x="700174" y="1772817"/>
          <a:ext cx="8122492" cy="1224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Picture 2" descr="&amp;Fcy;&amp;iecy;&amp;dcy;&amp;iecy;&amp;rcy;&amp;acy;&amp;lcy;&amp;softcy;&amp;ncy;&amp;acy;&amp;yacy; &amp;scy;&amp;lcy;&amp;ucy;&amp;zhcy;&amp;bcy;&amp;acy; &amp;pcy;&amp;ocy; &amp;ecy;&amp;kcy;&amp;ocy;&amp;lcy;&amp;ocy;&amp;gcy;&amp;icy;&amp;chcy;&amp;iecy;&amp;scy;&amp;kcy;&amp;ocy;&amp;mcy;&amp;ucy;, &amp;tcy;&amp;iecy;&amp;khcy;&amp;ncy;&amp;ocy;&amp;lcy;&amp;ocy;&amp;gcy;&amp;icy;&amp;chcy;&amp;iecy;&amp;scy;&amp;kcy;&amp;ocy;&amp;mcy;&amp;ucy; &amp;icy; &amp;acy;&amp;tcy;&amp;ocy;&amp;mcy;&amp;ncy;&amp;ocy;&amp;mcy;&amp;ucy; &amp;ncy;&amp;acy;&amp;dcy;&amp;zcy;&amp;ocy;&amp;rcy;&amp;ucy; &amp;Rcy;&amp;Ocy;&amp;Scy;&amp;Tcy;&amp;IEcy;&amp;KHcy;&amp;Ncy;&amp;Acy;&amp;Dcy;&amp;Zcy;&amp;Ocy;&amp;Rcy;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20" y="143931"/>
            <a:ext cx="1223102" cy="1433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60C5D9E-A5EA-4450-B69C-048C999CB30B}"/>
              </a:ext>
            </a:extLst>
          </p:cNvPr>
          <p:cNvSpPr txBox="1"/>
          <p:nvPr/>
        </p:nvSpPr>
        <p:spPr>
          <a:xfrm>
            <a:off x="2892131" y="281865"/>
            <a:ext cx="60887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1F497D"/>
                </a:solidFill>
              </a:rPr>
              <a:t>Уральское управление Ростехнадзора</a:t>
            </a: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1EA81D03-0AC3-402D-A67B-7FC1692BF685}"/>
              </a:ext>
            </a:extLst>
          </p:cNvPr>
          <p:cNvCxnSpPr/>
          <p:nvPr/>
        </p:nvCxnSpPr>
        <p:spPr>
          <a:xfrm>
            <a:off x="3059832" y="834971"/>
            <a:ext cx="5753309" cy="0"/>
          </a:xfrm>
          <a:prstGeom prst="line">
            <a:avLst/>
          </a:prstGeom>
          <a:ln w="15875">
            <a:solidFill>
              <a:schemeClr val="tx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9EAB748B-0481-4956-A78C-C95BFAB5B7D2}"/>
              </a:ext>
            </a:extLst>
          </p:cNvPr>
          <p:cNvSpPr txBox="1"/>
          <p:nvPr/>
        </p:nvSpPr>
        <p:spPr>
          <a:xfrm>
            <a:off x="3059831" y="980727"/>
            <a:ext cx="57533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prstClr val="black"/>
                </a:solidFill>
              </a:rPr>
              <a:t>Структура Уральского управления Ростехнадзора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6977646-80BC-4B12-9ED1-4ED57973FFD4}"/>
              </a:ext>
            </a:extLst>
          </p:cNvPr>
          <p:cNvSpPr txBox="1"/>
          <p:nvPr/>
        </p:nvSpPr>
        <p:spPr>
          <a:xfrm>
            <a:off x="395536" y="1864254"/>
            <a:ext cx="84176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631825" algn="l"/>
              </a:tabLst>
            </a:pPr>
            <a:r>
              <a:rPr lang="ru-RU" sz="1600" b="1" dirty="0"/>
              <a:t>Отменены:</a:t>
            </a:r>
          </a:p>
          <a:p>
            <a:pPr algn="just">
              <a:tabLst>
                <a:tab pos="631825" algn="l"/>
              </a:tabLst>
            </a:pPr>
            <a:r>
              <a:rPr lang="ru-RU" sz="1600" dirty="0"/>
              <a:t>Нормативно-правовые акты Правительства Российской Федерации, федеральных органов исполнительной власти, а также правовых актов исполнительных и распорядительных органов государственной власти РСФСР и Союза ССР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FA2D99AC-6779-479E-BDE9-7DDF149530E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6744" y="3993829"/>
            <a:ext cx="3062114" cy="221152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05D1019-F227-481E-9CDC-2442828CF066}"/>
              </a:ext>
            </a:extLst>
          </p:cNvPr>
          <p:cNvSpPr txBox="1"/>
          <p:nvPr/>
        </p:nvSpPr>
        <p:spPr>
          <a:xfrm>
            <a:off x="5345871" y="6351161"/>
            <a:ext cx="3633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1F497D"/>
                </a:solidFill>
              </a:rPr>
              <a:t>Уральское управление, 26.05.2021</a:t>
            </a:r>
          </a:p>
        </p:txBody>
      </p:sp>
    </p:spTree>
    <p:extLst>
      <p:ext uri="{BB962C8B-B14F-4D97-AF65-F5344CB8AC3E}">
        <p14:creationId xmlns:p14="http://schemas.microsoft.com/office/powerpoint/2010/main" val="300907110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Прямая соединительная линия 15"/>
          <p:cNvCxnSpPr/>
          <p:nvPr/>
        </p:nvCxnSpPr>
        <p:spPr>
          <a:xfrm>
            <a:off x="438150" y="6303606"/>
            <a:ext cx="8417604" cy="7020"/>
          </a:xfrm>
          <a:prstGeom prst="line">
            <a:avLst/>
          </a:prstGeom>
          <a:ln w="15875">
            <a:solidFill>
              <a:schemeClr val="tx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95536" y="6283106"/>
            <a:ext cx="7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Blip>
                <a:blip r:embed="rId2"/>
              </a:buBlip>
            </a:pPr>
            <a:r>
              <a:rPr lang="ru-RU" b="1" dirty="0">
                <a:solidFill>
                  <a:srgbClr val="1F497D"/>
                </a:solidFill>
              </a:rPr>
              <a:t>39</a:t>
            </a:r>
          </a:p>
        </p:txBody>
      </p:sp>
      <p:pic>
        <p:nvPicPr>
          <p:cNvPr id="11" name="Picture 2" descr="&amp;Fcy;&amp;iecy;&amp;dcy;&amp;iecy;&amp;rcy;&amp;acy;&amp;lcy;&amp;softcy;&amp;ncy;&amp;acy;&amp;yacy; &amp;scy;&amp;lcy;&amp;ucy;&amp;zhcy;&amp;bcy;&amp;acy; &amp;pcy;&amp;ocy; &amp;ecy;&amp;kcy;&amp;ocy;&amp;lcy;&amp;ocy;&amp;gcy;&amp;icy;&amp;chcy;&amp;iecy;&amp;scy;&amp;kcy;&amp;ocy;&amp;mcy;&amp;ucy;, &amp;tcy;&amp;iecy;&amp;khcy;&amp;ncy;&amp;ocy;&amp;lcy;&amp;ocy;&amp;gcy;&amp;icy;&amp;chcy;&amp;iecy;&amp;scy;&amp;kcy;&amp;ocy;&amp;mcy;&amp;ucy; &amp;icy; &amp;acy;&amp;tcy;&amp;ocy;&amp;mcy;&amp;ncy;&amp;ocy;&amp;mcy;&amp;ucy; &amp;ncy;&amp;acy;&amp;dcy;&amp;zcy;&amp;ocy;&amp;rcy;&amp;ucy; &amp;Rcy;&amp;Ocy;&amp;Scy;&amp;Tcy;&amp;IEcy;&amp;KHcy;&amp;Ncy;&amp;Acy;&amp;Dcy;&amp;Zcy;&amp;Ocy;&amp;R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20" y="143931"/>
            <a:ext cx="1223102" cy="1433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C1EBBE3-07A7-45F8-B89C-3DB61F29EFB0}"/>
              </a:ext>
            </a:extLst>
          </p:cNvPr>
          <p:cNvSpPr txBox="1"/>
          <p:nvPr/>
        </p:nvSpPr>
        <p:spPr>
          <a:xfrm>
            <a:off x="2892131" y="281865"/>
            <a:ext cx="60887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1F497D"/>
                </a:solidFill>
              </a:rPr>
              <a:t>Уральское управление Ростехнадзора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28DC0586-108E-4A3B-BC0E-A80CA47C9623}"/>
              </a:ext>
            </a:extLst>
          </p:cNvPr>
          <p:cNvCxnSpPr/>
          <p:nvPr/>
        </p:nvCxnSpPr>
        <p:spPr>
          <a:xfrm>
            <a:off x="3059832" y="834971"/>
            <a:ext cx="5753309" cy="0"/>
          </a:xfrm>
          <a:prstGeom prst="line">
            <a:avLst/>
          </a:prstGeom>
          <a:ln w="15875">
            <a:solidFill>
              <a:schemeClr val="tx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5D25359A-9344-4292-9088-E049FE07AFF0}"/>
              </a:ext>
            </a:extLst>
          </p:cNvPr>
          <p:cNvSpPr txBox="1"/>
          <p:nvPr/>
        </p:nvSpPr>
        <p:spPr>
          <a:xfrm>
            <a:off x="3059831" y="980727"/>
            <a:ext cx="57533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prstClr val="black"/>
                </a:solidFill>
              </a:rPr>
              <a:t>Структура Уральского управления Ростехнадзора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D576343-1C66-4A72-A062-2A00934510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0487" y="4346886"/>
            <a:ext cx="1343025" cy="19050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9999F01-5343-4797-AE19-E8706798D673}"/>
              </a:ext>
            </a:extLst>
          </p:cNvPr>
          <p:cNvSpPr txBox="1"/>
          <p:nvPr/>
        </p:nvSpPr>
        <p:spPr>
          <a:xfrm>
            <a:off x="237069" y="1864254"/>
            <a:ext cx="8743771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631825" algn="l"/>
              </a:tabLst>
            </a:pPr>
            <a:r>
              <a:rPr lang="ru-RU" sz="1400" dirty="0"/>
              <a:t>В начале 2019 года Ростехнадзор подготовил обстоятельный проект обновленной редакции этого закона. Проект предполагал существенные изменения законодательства в области промышленной безопасности, включая:</a:t>
            </a:r>
          </a:p>
          <a:p>
            <a:pPr marL="171450" indent="-171450" algn="just">
              <a:buFont typeface="Symbol" panose="05050102010706020507" pitchFamily="18" charset="2"/>
              <a:buChar char="-"/>
              <a:tabLst>
                <a:tab pos="631825" algn="l"/>
              </a:tabLst>
            </a:pPr>
            <a:r>
              <a:rPr lang="ru-RU" sz="1400" dirty="0"/>
              <a:t>обновление нормативной базы;</a:t>
            </a:r>
          </a:p>
          <a:p>
            <a:pPr marL="171450" indent="-171450" algn="just">
              <a:buFont typeface="Symbol" panose="05050102010706020507" pitchFamily="18" charset="2"/>
              <a:buChar char="-"/>
              <a:tabLst>
                <a:tab pos="631825" algn="l"/>
              </a:tabLst>
            </a:pPr>
            <a:r>
              <a:rPr lang="ru-RU" sz="1400" dirty="0"/>
              <a:t>введение классификации технических, производственных устройств;</a:t>
            </a:r>
          </a:p>
          <a:p>
            <a:pPr marL="171450" indent="-171450" algn="just">
              <a:buFont typeface="Symbol" panose="05050102010706020507" pitchFamily="18" charset="2"/>
              <a:buChar char="-"/>
              <a:tabLst>
                <a:tab pos="631825" algn="l"/>
              </a:tabLst>
            </a:pPr>
            <a:r>
              <a:rPr lang="ru-RU" sz="1400" dirty="0"/>
              <a:t>сужение сферы промышленной безопасности за счет исключения из ее состава непрофильных блоков, включая нормативный срок эксплуатации зданий, конструкций и другие вопросы;</a:t>
            </a:r>
          </a:p>
          <a:p>
            <a:pPr marL="171450" indent="-171450" algn="just">
              <a:buFont typeface="Symbol" panose="05050102010706020507" pitchFamily="18" charset="2"/>
              <a:buChar char="-"/>
              <a:tabLst>
                <a:tab pos="631825" algn="l"/>
              </a:tabLst>
            </a:pPr>
            <a:r>
              <a:rPr lang="ru-RU" sz="1400" dirty="0"/>
              <a:t>внедрение оптимизированного алгоритма проведения плановых проверок с учетом принципов риск-ориентированного подхода и введения системы аудита промышленной безопасности;</a:t>
            </a:r>
          </a:p>
          <a:p>
            <a:pPr marL="171450" indent="-171450" algn="just">
              <a:buFont typeface="Symbol" panose="05050102010706020507" pitchFamily="18" charset="2"/>
              <a:buChar char="-"/>
              <a:tabLst>
                <a:tab pos="631825" algn="l"/>
              </a:tabLst>
            </a:pPr>
            <a:r>
              <a:rPr lang="ru-RU" sz="1400" dirty="0"/>
              <a:t>внедрение системы дистанционного мониторинга работы производственных объектов;</a:t>
            </a:r>
          </a:p>
          <a:p>
            <a:pPr marL="171450" indent="-171450" algn="just">
              <a:buFont typeface="Symbol" panose="05050102010706020507" pitchFamily="18" charset="2"/>
              <a:buChar char="-"/>
              <a:tabLst>
                <a:tab pos="631825" algn="l"/>
              </a:tabLst>
            </a:pPr>
            <a:r>
              <a:rPr lang="ru-RU" sz="1400" dirty="0"/>
              <a:t>дополнительные требования к безопасности выполнения отдельных видов работ и операций.</a:t>
            </a:r>
          </a:p>
          <a:p>
            <a:pPr algn="just">
              <a:tabLst>
                <a:tab pos="631825" algn="l"/>
              </a:tabLst>
            </a:pPr>
            <a:endParaRPr lang="ru-RU" sz="12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E681ED9-6CA1-40C9-BFB9-C9B6C97ED968}"/>
              </a:ext>
            </a:extLst>
          </p:cNvPr>
          <p:cNvSpPr txBox="1"/>
          <p:nvPr/>
        </p:nvSpPr>
        <p:spPr>
          <a:xfrm>
            <a:off x="5345871" y="6351161"/>
            <a:ext cx="3633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1F497D"/>
                </a:solidFill>
              </a:rPr>
              <a:t>Уральское управление, 26.05.2021</a:t>
            </a:r>
          </a:p>
        </p:txBody>
      </p:sp>
    </p:spTree>
    <p:extLst>
      <p:ext uri="{BB962C8B-B14F-4D97-AF65-F5344CB8AC3E}">
        <p14:creationId xmlns:p14="http://schemas.microsoft.com/office/powerpoint/2010/main" val="9084431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Прямая соединительная линия 15"/>
          <p:cNvCxnSpPr/>
          <p:nvPr/>
        </p:nvCxnSpPr>
        <p:spPr>
          <a:xfrm>
            <a:off x="433636" y="6292412"/>
            <a:ext cx="8424936" cy="0"/>
          </a:xfrm>
          <a:prstGeom prst="line">
            <a:avLst/>
          </a:prstGeom>
          <a:ln w="15875">
            <a:solidFill>
              <a:schemeClr val="tx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95536" y="6283106"/>
            <a:ext cx="590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Blip>
                <a:blip r:embed="rId2"/>
              </a:buBlip>
            </a:pPr>
            <a:r>
              <a:rPr lang="ru-RU" b="1" dirty="0">
                <a:solidFill>
                  <a:srgbClr val="1F497D"/>
                </a:solidFill>
              </a:rPr>
              <a:t>4</a:t>
            </a:r>
          </a:p>
        </p:txBody>
      </p:sp>
      <p:pic>
        <p:nvPicPr>
          <p:cNvPr id="13" name="Picture 2" descr="&amp;Fcy;&amp;iecy;&amp;dcy;&amp;iecy;&amp;rcy;&amp;acy;&amp;lcy;&amp;softcy;&amp;ncy;&amp;acy;&amp;yacy; &amp;scy;&amp;lcy;&amp;ucy;&amp;zhcy;&amp;bcy;&amp;acy; &amp;pcy;&amp;ocy; &amp;ecy;&amp;kcy;&amp;ocy;&amp;lcy;&amp;ocy;&amp;gcy;&amp;icy;&amp;chcy;&amp;iecy;&amp;scy;&amp;kcy;&amp;ocy;&amp;mcy;&amp;ucy;, &amp;tcy;&amp;iecy;&amp;khcy;&amp;ncy;&amp;ocy;&amp;lcy;&amp;ocy;&amp;gcy;&amp;icy;&amp;chcy;&amp;iecy;&amp;scy;&amp;kcy;&amp;ocy;&amp;mcy;&amp;ucy; &amp;icy; &amp;acy;&amp;tcy;&amp;ocy;&amp;mcy;&amp;ncy;&amp;ocy;&amp;mcy;&amp;ucy; &amp;ncy;&amp;acy;&amp;dcy;&amp;zcy;&amp;ocy;&amp;rcy;&amp;ucy; &amp;Rcy;&amp;Ocy;&amp;Scy;&amp;Tcy;&amp;IEcy;&amp;KHcy;&amp;Ncy;&amp;Acy;&amp;Dcy;&amp;Zcy;&amp;Ocy;&amp;R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20" y="143930"/>
            <a:ext cx="1573978" cy="1844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8DB90D1-E83C-4286-867D-B11CA9FF159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3" y="4534044"/>
            <a:ext cx="2270347" cy="170276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0AAD3A2-B595-4468-8719-B5FB2F2529A1}"/>
              </a:ext>
            </a:extLst>
          </p:cNvPr>
          <p:cNvSpPr txBox="1"/>
          <p:nvPr/>
        </p:nvSpPr>
        <p:spPr>
          <a:xfrm>
            <a:off x="372220" y="2059607"/>
            <a:ext cx="8604554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631825" algn="l"/>
              </a:tabLst>
            </a:pPr>
            <a:r>
              <a:rPr lang="ru-RU" sz="1400" dirty="0"/>
              <a:t>Обеспечены:</a:t>
            </a:r>
          </a:p>
          <a:p>
            <a:pPr marL="285750" indent="-285750" algn="just">
              <a:buFont typeface="Symbol" panose="05050102010706020507" pitchFamily="18" charset="2"/>
              <a:buChar char="-"/>
              <a:tabLst>
                <a:tab pos="631825" algn="l"/>
              </a:tabLst>
            </a:pPr>
            <a:r>
              <a:rPr lang="ru-RU" sz="1400" dirty="0"/>
              <a:t>реализация постановлений Правительства Российской Федерации  от 03 апреля 2020 №438 «Об особенностях осуществления в 2020 году государственного контроля (надзора), муниципального контроля и о внесении изменения в пункт 7 Правил подготовки органами государственного контроля (надзора) и органами муниципального контроля ежегодных планов проведения плановых проверок юридических лиц и индивидуальных предпринимателей»  и от 03 апреля 2020 №440 «О продлении действия разрешений и иных особенностях в отношении разрешительной деятельности в 2020 году»;</a:t>
            </a:r>
          </a:p>
          <a:p>
            <a:pPr marL="285750" indent="-285750" algn="just">
              <a:buFont typeface="Symbol" panose="05050102010706020507" pitchFamily="18" charset="2"/>
              <a:buChar char="-"/>
              <a:tabLst>
                <a:tab pos="631825" algn="l"/>
              </a:tabLst>
            </a:pPr>
            <a:r>
              <a:rPr lang="ru-RU" sz="1400" dirty="0"/>
              <a:t>выполнение решений протоколов Коллегий Ростехнадзора (ПК-1 от 10.03.2020, ПК-2 от 16.07.2020, ПК-3 от 23.11.2020);</a:t>
            </a:r>
          </a:p>
          <a:p>
            <a:pPr marL="285750" indent="-285750" algn="just">
              <a:buFont typeface="Symbol" panose="05050102010706020507" pitchFamily="18" charset="2"/>
              <a:buChar char="-"/>
              <a:tabLst>
                <a:tab pos="631825" algn="l"/>
              </a:tabLst>
            </a:pPr>
            <a:r>
              <a:rPr lang="ru-RU" sz="1400" dirty="0"/>
              <a:t>выполнение решений протоколов Оперативного штаба центрального аппарата Ростехнадзора, а так же решений оперативных совещаний Ростехнадзора</a:t>
            </a: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5D8AE930-0746-44CD-A8A6-B74D0A224701}"/>
              </a:ext>
            </a:extLst>
          </p:cNvPr>
          <p:cNvCxnSpPr/>
          <p:nvPr/>
        </p:nvCxnSpPr>
        <p:spPr>
          <a:xfrm>
            <a:off x="3059832" y="834971"/>
            <a:ext cx="5753309" cy="0"/>
          </a:xfrm>
          <a:prstGeom prst="line">
            <a:avLst/>
          </a:prstGeom>
          <a:ln w="15875">
            <a:solidFill>
              <a:schemeClr val="tx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1741583E-8F9C-40C0-9CA0-9BB96CF28FA6}"/>
              </a:ext>
            </a:extLst>
          </p:cNvPr>
          <p:cNvSpPr txBox="1"/>
          <p:nvPr/>
        </p:nvSpPr>
        <p:spPr>
          <a:xfrm>
            <a:off x="2892131" y="281865"/>
            <a:ext cx="60887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1F497D"/>
                </a:solidFill>
              </a:rPr>
              <a:t>Уральское управление Ростехнадзора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8F07BDB-D391-40EF-B4E7-8E2BF7E43752}"/>
              </a:ext>
            </a:extLst>
          </p:cNvPr>
          <p:cNvSpPr txBox="1"/>
          <p:nvPr/>
        </p:nvSpPr>
        <p:spPr>
          <a:xfrm>
            <a:off x="3059831" y="980727"/>
            <a:ext cx="57533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prstClr val="black"/>
                </a:solidFill>
              </a:rPr>
              <a:t>Новая коронавирусная инфекция (</a:t>
            </a:r>
            <a:r>
              <a:rPr lang="en-US" sz="1600" b="1" dirty="0">
                <a:solidFill>
                  <a:prstClr val="black"/>
                </a:solidFill>
              </a:rPr>
              <a:t>COVID-19)</a:t>
            </a:r>
            <a:endParaRPr lang="ru-RU" sz="1600" b="1" dirty="0">
              <a:solidFill>
                <a:prstClr val="black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E3B9AE5-8DF5-4A08-B6F4-01C228B17347}"/>
              </a:ext>
            </a:extLst>
          </p:cNvPr>
          <p:cNvSpPr txBox="1"/>
          <p:nvPr/>
        </p:nvSpPr>
        <p:spPr>
          <a:xfrm>
            <a:off x="5345871" y="6351161"/>
            <a:ext cx="3633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1F497D"/>
                </a:solidFill>
              </a:rPr>
              <a:t>Уральское управление, 26.05.2021</a:t>
            </a:r>
          </a:p>
        </p:txBody>
      </p:sp>
    </p:spTree>
    <p:extLst>
      <p:ext uri="{BB962C8B-B14F-4D97-AF65-F5344CB8AC3E}">
        <p14:creationId xmlns:p14="http://schemas.microsoft.com/office/powerpoint/2010/main" val="120804359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Прямая соединительная линия 15"/>
          <p:cNvCxnSpPr/>
          <p:nvPr/>
        </p:nvCxnSpPr>
        <p:spPr>
          <a:xfrm>
            <a:off x="438150" y="6303606"/>
            <a:ext cx="8417604" cy="7020"/>
          </a:xfrm>
          <a:prstGeom prst="line">
            <a:avLst/>
          </a:prstGeom>
          <a:ln w="15875">
            <a:solidFill>
              <a:schemeClr val="tx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95536" y="6283106"/>
            <a:ext cx="7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Blip>
                <a:blip r:embed="rId2"/>
              </a:buBlip>
            </a:pPr>
            <a:r>
              <a:rPr lang="ru-RU" b="1" dirty="0">
                <a:solidFill>
                  <a:srgbClr val="1F497D"/>
                </a:solidFill>
              </a:rPr>
              <a:t>40</a:t>
            </a:r>
          </a:p>
        </p:txBody>
      </p:sp>
      <p:pic>
        <p:nvPicPr>
          <p:cNvPr id="11" name="Picture 2" descr="&amp;Fcy;&amp;iecy;&amp;dcy;&amp;iecy;&amp;rcy;&amp;acy;&amp;lcy;&amp;softcy;&amp;ncy;&amp;acy;&amp;yacy; &amp;scy;&amp;lcy;&amp;ucy;&amp;zhcy;&amp;bcy;&amp;acy; &amp;pcy;&amp;ocy; &amp;ecy;&amp;kcy;&amp;ocy;&amp;lcy;&amp;ocy;&amp;gcy;&amp;icy;&amp;chcy;&amp;iecy;&amp;scy;&amp;kcy;&amp;ocy;&amp;mcy;&amp;ucy;, &amp;tcy;&amp;iecy;&amp;khcy;&amp;ncy;&amp;ocy;&amp;lcy;&amp;ocy;&amp;gcy;&amp;icy;&amp;chcy;&amp;iecy;&amp;scy;&amp;kcy;&amp;ocy;&amp;mcy;&amp;ucy; &amp;icy; &amp;acy;&amp;tcy;&amp;ocy;&amp;mcy;&amp;ncy;&amp;ocy;&amp;mcy;&amp;ucy; &amp;ncy;&amp;acy;&amp;dcy;&amp;zcy;&amp;ocy;&amp;rcy;&amp;ucy; &amp;Rcy;&amp;Ocy;&amp;Scy;&amp;Tcy;&amp;IEcy;&amp;KHcy;&amp;Ncy;&amp;Acy;&amp;Dcy;&amp;Zcy;&amp;Ocy;&amp;R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20" y="143931"/>
            <a:ext cx="1223102" cy="1433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D94085D-57A7-43C7-9FE9-367C697F361C}"/>
              </a:ext>
            </a:extLst>
          </p:cNvPr>
          <p:cNvSpPr txBox="1"/>
          <p:nvPr/>
        </p:nvSpPr>
        <p:spPr>
          <a:xfrm>
            <a:off x="2892131" y="281865"/>
            <a:ext cx="60887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1F497D"/>
                </a:solidFill>
              </a:rPr>
              <a:t>Уральское управление Ростехнадзора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0AA81E65-363E-4B3B-B070-5CAE6AE45F9D}"/>
              </a:ext>
            </a:extLst>
          </p:cNvPr>
          <p:cNvCxnSpPr/>
          <p:nvPr/>
        </p:nvCxnSpPr>
        <p:spPr>
          <a:xfrm>
            <a:off x="3059832" y="834971"/>
            <a:ext cx="5753309" cy="0"/>
          </a:xfrm>
          <a:prstGeom prst="line">
            <a:avLst/>
          </a:prstGeom>
          <a:ln w="15875">
            <a:solidFill>
              <a:schemeClr val="tx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1D0B3495-EC5A-412E-9091-A97F89A1E53B}"/>
              </a:ext>
            </a:extLst>
          </p:cNvPr>
          <p:cNvSpPr txBox="1"/>
          <p:nvPr/>
        </p:nvSpPr>
        <p:spPr>
          <a:xfrm>
            <a:off x="3059831" y="980727"/>
            <a:ext cx="57533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altLang="ru-RU" sz="1600" b="1" dirty="0"/>
              <a:t>Постановление Правительства российской Федерации № 1192 от 06.08.2020</a:t>
            </a:r>
            <a:endParaRPr lang="ru-RU" sz="16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4901C2B-443C-4FE5-B2FB-447BB3275602}"/>
              </a:ext>
            </a:extLst>
          </p:cNvPr>
          <p:cNvSpPr txBox="1"/>
          <p:nvPr/>
        </p:nvSpPr>
        <p:spPr>
          <a:xfrm>
            <a:off x="395536" y="1864254"/>
            <a:ext cx="84176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631825" algn="l"/>
              </a:tabLst>
            </a:pPr>
            <a:r>
              <a:rPr lang="ru-RU" sz="1600" b="1" dirty="0"/>
              <a:t>Отменены:</a:t>
            </a:r>
          </a:p>
          <a:p>
            <a:pPr algn="just">
              <a:tabLst>
                <a:tab pos="631825" algn="l"/>
              </a:tabLst>
            </a:pPr>
            <a:r>
              <a:rPr lang="ru-RU" sz="1600" dirty="0"/>
              <a:t>25 нормативных правовых актов Правительства Российской Федерации и 155 документов Ростехнадзора.</a:t>
            </a:r>
          </a:p>
          <a:p>
            <a:pPr algn="just">
              <a:tabLst>
                <a:tab pos="631825" algn="l"/>
              </a:tabLst>
            </a:pPr>
            <a:r>
              <a:rPr lang="ru-RU" sz="1600" dirty="0"/>
              <a:t>180 нормативных правовых актов:</a:t>
            </a:r>
          </a:p>
          <a:p>
            <a:pPr marL="285750" indent="-285750" algn="just">
              <a:buFont typeface="Symbol" panose="05050102010706020507" pitchFamily="18" charset="2"/>
              <a:buChar char="-"/>
              <a:tabLst>
                <a:tab pos="631825" algn="l"/>
              </a:tabLst>
            </a:pPr>
            <a:r>
              <a:rPr lang="ru-RU" sz="1600" dirty="0"/>
              <a:t>113 – Ростехнадзора,</a:t>
            </a:r>
          </a:p>
          <a:p>
            <a:pPr marL="285750" indent="-285750" algn="just">
              <a:buFont typeface="Symbol" panose="05050102010706020507" pitchFamily="18" charset="2"/>
              <a:buChar char="-"/>
              <a:tabLst>
                <a:tab pos="631825" algn="l"/>
              </a:tabLst>
            </a:pPr>
            <a:r>
              <a:rPr lang="ru-RU" sz="1600" dirty="0"/>
              <a:t>39 – Госгортехнадзора,</a:t>
            </a:r>
          </a:p>
          <a:p>
            <a:pPr marL="285750" indent="-285750" algn="just">
              <a:buFont typeface="Symbol" panose="05050102010706020507" pitchFamily="18" charset="2"/>
              <a:buChar char="-"/>
              <a:tabLst>
                <a:tab pos="631825" algn="l"/>
              </a:tabLst>
            </a:pPr>
            <a:r>
              <a:rPr lang="ru-RU" sz="1600" dirty="0"/>
              <a:t>25 – Правительства российской Федерации,</a:t>
            </a:r>
          </a:p>
          <a:p>
            <a:pPr marL="285750" indent="-285750" algn="just">
              <a:buFont typeface="Symbol" panose="05050102010706020507" pitchFamily="18" charset="2"/>
              <a:buChar char="-"/>
              <a:tabLst>
                <a:tab pos="631825" algn="l"/>
              </a:tabLst>
            </a:pPr>
            <a:r>
              <a:rPr lang="ru-RU" sz="1600" dirty="0"/>
              <a:t>2 – Министерства природных ресурсов,</a:t>
            </a:r>
          </a:p>
          <a:p>
            <a:pPr marL="285750" indent="-285750" algn="just">
              <a:buFont typeface="Symbol" panose="05050102010706020507" pitchFamily="18" charset="2"/>
              <a:buChar char="-"/>
              <a:tabLst>
                <a:tab pos="631825" algn="l"/>
              </a:tabLst>
            </a:pPr>
            <a:r>
              <a:rPr lang="ru-RU" sz="1600" dirty="0"/>
              <a:t>1 – Министерства энергетики.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A335AAA-91FD-4242-9F44-0FD958E1972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3640" y="4044274"/>
            <a:ext cx="3062114" cy="221152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CCD6472-2C4F-49FD-A406-68F6B5C6A6F0}"/>
              </a:ext>
            </a:extLst>
          </p:cNvPr>
          <p:cNvSpPr txBox="1"/>
          <p:nvPr/>
        </p:nvSpPr>
        <p:spPr>
          <a:xfrm>
            <a:off x="5345871" y="6351161"/>
            <a:ext cx="3633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1F497D"/>
                </a:solidFill>
              </a:rPr>
              <a:t>Уральское управление, 26.05.2021</a:t>
            </a:r>
          </a:p>
        </p:txBody>
      </p:sp>
    </p:spTree>
    <p:extLst>
      <p:ext uri="{BB962C8B-B14F-4D97-AF65-F5344CB8AC3E}">
        <p14:creationId xmlns:p14="http://schemas.microsoft.com/office/powerpoint/2010/main" val="130816308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&amp;Fcy;&amp;iecy;&amp;dcy;&amp;iecy;&amp;rcy;&amp;acy;&amp;lcy;&amp;softcy;&amp;ncy;&amp;acy;&amp;yacy; &amp;scy;&amp;lcy;&amp;ucy;&amp;zhcy;&amp;bcy;&amp;acy; &amp;pcy;&amp;ocy; &amp;ecy;&amp;kcy;&amp;ocy;&amp;lcy;&amp;ocy;&amp;gcy;&amp;icy;&amp;chcy;&amp;iecy;&amp;scy;&amp;kcy;&amp;ocy;&amp;mcy;&amp;ucy;, &amp;tcy;&amp;iecy;&amp;khcy;&amp;ncy;&amp;ocy;&amp;lcy;&amp;ocy;&amp;gcy;&amp;icy;&amp;chcy;&amp;iecy;&amp;scy;&amp;kcy;&amp;ocy;&amp;mcy;&amp;ucy; &amp;icy; &amp;acy;&amp;tcy;&amp;ocy;&amp;mcy;&amp;ncy;&amp;ocy;&amp;mcy;&amp;ucy; &amp;ncy;&amp;acy;&amp;dcy;&amp;zcy;&amp;ocy;&amp;rcy;&amp;ucy; &amp;Rcy;&amp;Ocy;&amp;Scy;&amp;Tcy;&amp;IEcy;&amp;KHcy;&amp;Ncy;&amp;Acy;&amp;Dcy;&amp;Zcy;&amp;Ocy;&amp;R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20" y="143931"/>
            <a:ext cx="1223102" cy="1433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Прямая соединительная линия 15"/>
          <p:cNvCxnSpPr/>
          <p:nvPr/>
        </p:nvCxnSpPr>
        <p:spPr>
          <a:xfrm>
            <a:off x="433636" y="6276086"/>
            <a:ext cx="8417604" cy="7020"/>
          </a:xfrm>
          <a:prstGeom prst="line">
            <a:avLst/>
          </a:prstGeom>
          <a:ln w="15875">
            <a:solidFill>
              <a:schemeClr val="tx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95536" y="6283106"/>
            <a:ext cx="7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Blip>
                <a:blip r:embed="rId3"/>
              </a:buBlip>
            </a:pPr>
            <a:r>
              <a:rPr lang="ru-RU" b="1" dirty="0">
                <a:solidFill>
                  <a:srgbClr val="1F497D"/>
                </a:solidFill>
              </a:rPr>
              <a:t>41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32E73DD-056D-4ECB-A2A4-59A70C1DB136}"/>
              </a:ext>
            </a:extLst>
          </p:cNvPr>
          <p:cNvSpPr txBox="1"/>
          <p:nvPr/>
        </p:nvSpPr>
        <p:spPr>
          <a:xfrm>
            <a:off x="2892131" y="281865"/>
            <a:ext cx="60887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1F497D"/>
                </a:solidFill>
              </a:rPr>
              <a:t>Уральское управление Ростехнадзора</a:t>
            </a: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85FED4C2-62B9-4F68-8475-E2576FC833B4}"/>
              </a:ext>
            </a:extLst>
          </p:cNvPr>
          <p:cNvCxnSpPr/>
          <p:nvPr/>
        </p:nvCxnSpPr>
        <p:spPr>
          <a:xfrm>
            <a:off x="3059832" y="834971"/>
            <a:ext cx="5753309" cy="0"/>
          </a:xfrm>
          <a:prstGeom prst="line">
            <a:avLst/>
          </a:prstGeom>
          <a:ln w="15875">
            <a:solidFill>
              <a:schemeClr val="tx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96AAD247-87F0-4B57-B2EC-F8EC41457F2A}"/>
              </a:ext>
            </a:extLst>
          </p:cNvPr>
          <p:cNvSpPr txBox="1"/>
          <p:nvPr/>
        </p:nvSpPr>
        <p:spPr>
          <a:xfrm>
            <a:off x="3059831" y="980727"/>
            <a:ext cx="57533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prstClr val="black"/>
                </a:solidFill>
              </a:rPr>
              <a:t>Постановления, устанавливающие актуализированные требования в области промышленной безопасности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AD9E3E8-3F02-458A-8046-196A3B1B6034}"/>
              </a:ext>
            </a:extLst>
          </p:cNvPr>
          <p:cNvSpPr txBox="1"/>
          <p:nvPr/>
        </p:nvSpPr>
        <p:spPr>
          <a:xfrm>
            <a:off x="323528" y="1864254"/>
            <a:ext cx="8489612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Symbol" panose="05050102010706020507" pitchFamily="18" charset="2"/>
              <a:buChar char="-"/>
              <a:tabLst>
                <a:tab pos="631825" algn="l"/>
              </a:tabLst>
            </a:pPr>
            <a:r>
              <a:rPr lang="ru-RU" sz="1400" dirty="0"/>
              <a:t>от 17 августа 2020 г. № 1241 «Об утверждении Правил представления декларации промышленной безопасности опасных производственных объектов» </a:t>
            </a:r>
          </a:p>
          <a:p>
            <a:pPr marL="285750" indent="-285750" algn="just">
              <a:buFont typeface="Symbol" panose="05050102010706020507" pitchFamily="18" charset="2"/>
              <a:buChar char="-"/>
              <a:tabLst>
                <a:tab pos="631825" algn="l"/>
              </a:tabLst>
            </a:pPr>
            <a:r>
              <a:rPr lang="ru-RU" sz="1400" dirty="0"/>
              <a:t>от 17 августа 2020 г. № 1243 «Об утверждении требований к документационному обеспечению систем управления промышленной безопасностью» </a:t>
            </a:r>
          </a:p>
          <a:p>
            <a:pPr marL="285750" indent="-285750" algn="just">
              <a:buFont typeface="Symbol" panose="05050102010706020507" pitchFamily="18" charset="2"/>
              <a:buChar char="-"/>
              <a:tabLst>
                <a:tab pos="631825" algn="l"/>
              </a:tabLst>
            </a:pPr>
            <a:r>
              <a:rPr lang="ru-RU" sz="1400" dirty="0"/>
              <a:t>от 15 сентября 2020 г. № 1435 «О лицензировании деятельности, связанной с обращением взрывчатых материалов промышленного назначения» </a:t>
            </a:r>
          </a:p>
          <a:p>
            <a:pPr marL="285750" indent="-285750" algn="just">
              <a:buFont typeface="Symbol" panose="05050102010706020507" pitchFamily="18" charset="2"/>
              <a:buChar char="-"/>
              <a:tabLst>
                <a:tab pos="631825" algn="l"/>
              </a:tabLst>
            </a:pPr>
            <a:r>
              <a:rPr lang="ru-RU" sz="1400" dirty="0"/>
              <a:t>от 15 сентября 2020 г. № 1437 «Об утверждении Положения о разработке планов мероприятий по локализации и ликвидации последствий аварий на опасных производственных объектах»</a:t>
            </a:r>
          </a:p>
          <a:p>
            <a:pPr marL="285750" indent="-285750" algn="just">
              <a:buFont typeface="Symbol" panose="05050102010706020507" pitchFamily="18" charset="2"/>
              <a:buChar char="-"/>
              <a:tabLst>
                <a:tab pos="631825" algn="l"/>
              </a:tabLst>
            </a:pPr>
            <a:r>
              <a:rPr lang="ru-RU" sz="1400" dirty="0"/>
              <a:t>от 16 сентября 2020 г. № 1465 «Об утверждении Правил подготовки и оформления документов, удостоверяющих уточненные границы горного отвода» </a:t>
            </a:r>
          </a:p>
          <a:p>
            <a:pPr marL="285750" indent="-285750" algn="just">
              <a:buFont typeface="Symbol" panose="05050102010706020507" pitchFamily="18" charset="2"/>
              <a:buChar char="-"/>
              <a:tabLst>
                <a:tab pos="631825" algn="l"/>
              </a:tabLst>
            </a:pPr>
            <a:r>
              <a:rPr lang="ru-RU" sz="1400" dirty="0"/>
              <a:t>от 16 сентября 2020 г. № 1466 «Об утверждении Правил подготовки, рассмотрения и согласования планов и схем развития горных работ по видам полезных ископаемых»</a:t>
            </a:r>
          </a:p>
          <a:p>
            <a:pPr marL="285750" indent="-285750" algn="just">
              <a:buFont typeface="Symbol" panose="05050102010706020507" pitchFamily="18" charset="2"/>
              <a:buChar char="-"/>
              <a:tabLst>
                <a:tab pos="631825" algn="l"/>
              </a:tabLst>
            </a:pPr>
            <a:r>
              <a:rPr lang="ru-RU" sz="1400" dirty="0"/>
              <a:t>от 16 сентября 2020 г. № 1467 «О лицензировании производства маркшейдерских работ»</a:t>
            </a:r>
          </a:p>
          <a:p>
            <a:pPr marL="285750" indent="-285750" algn="just">
              <a:buFont typeface="Symbol" panose="05050102010706020507" pitchFamily="18" charset="2"/>
              <a:buChar char="-"/>
              <a:tabLst>
                <a:tab pos="631825" algn="l"/>
              </a:tabLst>
            </a:pPr>
            <a:r>
              <a:rPr lang="ru-RU" sz="1400" dirty="0"/>
              <a:t>от 16 сентября 2020 г. № 1477 «О лицензировании деятельности по проведению экспертизы промышленной безопасности»</a:t>
            </a:r>
          </a:p>
          <a:p>
            <a:pPr marL="285750" indent="-285750" algn="just">
              <a:buFont typeface="Symbol" panose="05050102010706020507" pitchFamily="18" charset="2"/>
              <a:buChar char="-"/>
              <a:tabLst>
                <a:tab pos="631825" algn="l"/>
              </a:tabLst>
            </a:pPr>
            <a:r>
              <a:rPr lang="ru-RU" sz="1400" dirty="0"/>
              <a:t>от 12 октября 2020 г. № 1661 «О лицензировании эксплуатации взрывопожароопасных и химически опасных производственных объектов I, II и III классов опасности»</a:t>
            </a:r>
          </a:p>
          <a:p>
            <a:pPr marL="285750" indent="-285750" algn="just">
              <a:buFont typeface="Symbol" panose="05050102010706020507" pitchFamily="18" charset="2"/>
              <a:buChar char="-"/>
              <a:tabLst>
                <a:tab pos="631825" algn="l"/>
              </a:tabLst>
            </a:pPr>
            <a:r>
              <a:rPr lang="ru-RU" sz="1400" dirty="0"/>
              <a:t>от 18 декабря 2020 г. № 2168 «Об организации и осуществлении производственного контроля за соблюдением требований промышленной безопасности»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61EF7F-4EE2-49AF-814A-5FCC2247D99C}"/>
              </a:ext>
            </a:extLst>
          </p:cNvPr>
          <p:cNvSpPr txBox="1"/>
          <p:nvPr/>
        </p:nvSpPr>
        <p:spPr>
          <a:xfrm>
            <a:off x="5345871" y="6351161"/>
            <a:ext cx="3633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1F497D"/>
                </a:solidFill>
              </a:rPr>
              <a:t>Уральское управление, 26.05.2021</a:t>
            </a:r>
          </a:p>
        </p:txBody>
      </p:sp>
    </p:spTree>
    <p:extLst>
      <p:ext uri="{BB962C8B-B14F-4D97-AF65-F5344CB8AC3E}">
        <p14:creationId xmlns:p14="http://schemas.microsoft.com/office/powerpoint/2010/main" val="225935562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Прямая соединительная линия 15"/>
          <p:cNvCxnSpPr/>
          <p:nvPr/>
        </p:nvCxnSpPr>
        <p:spPr>
          <a:xfrm>
            <a:off x="438150" y="6303606"/>
            <a:ext cx="8417604" cy="7020"/>
          </a:xfrm>
          <a:prstGeom prst="line">
            <a:avLst/>
          </a:prstGeom>
          <a:ln w="15875">
            <a:solidFill>
              <a:schemeClr val="tx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95536" y="6283106"/>
            <a:ext cx="7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Blip>
                <a:blip r:embed="rId2"/>
              </a:buBlip>
            </a:pPr>
            <a:r>
              <a:rPr lang="ru-RU" b="1" dirty="0">
                <a:solidFill>
                  <a:srgbClr val="1F497D"/>
                </a:solidFill>
              </a:rPr>
              <a:t>42</a:t>
            </a:r>
          </a:p>
        </p:txBody>
      </p:sp>
      <p:pic>
        <p:nvPicPr>
          <p:cNvPr id="11" name="Picture 2" descr="&amp;Fcy;&amp;iecy;&amp;dcy;&amp;iecy;&amp;rcy;&amp;acy;&amp;lcy;&amp;softcy;&amp;ncy;&amp;acy;&amp;yacy; &amp;scy;&amp;lcy;&amp;ucy;&amp;zhcy;&amp;bcy;&amp;acy; &amp;pcy;&amp;ocy; &amp;ecy;&amp;kcy;&amp;ocy;&amp;lcy;&amp;ocy;&amp;gcy;&amp;icy;&amp;chcy;&amp;iecy;&amp;scy;&amp;kcy;&amp;ocy;&amp;mcy;&amp;ucy;, &amp;tcy;&amp;iecy;&amp;khcy;&amp;ncy;&amp;ocy;&amp;lcy;&amp;ocy;&amp;gcy;&amp;icy;&amp;chcy;&amp;iecy;&amp;scy;&amp;kcy;&amp;ocy;&amp;mcy;&amp;ucy; &amp;icy; &amp;acy;&amp;tcy;&amp;ocy;&amp;mcy;&amp;ncy;&amp;ocy;&amp;mcy;&amp;ucy; &amp;ncy;&amp;acy;&amp;dcy;&amp;zcy;&amp;ocy;&amp;rcy;&amp;ucy; &amp;Rcy;&amp;Ocy;&amp;Scy;&amp;Tcy;&amp;IEcy;&amp;KHcy;&amp;Ncy;&amp;Acy;&amp;Dcy;&amp;Zcy;&amp;Ocy;&amp;R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20" y="143931"/>
            <a:ext cx="1223102" cy="1433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33132DD-AA67-4DDC-8FD4-7DE64881C163}"/>
              </a:ext>
            </a:extLst>
          </p:cNvPr>
          <p:cNvSpPr txBox="1"/>
          <p:nvPr/>
        </p:nvSpPr>
        <p:spPr>
          <a:xfrm>
            <a:off x="2892131" y="281865"/>
            <a:ext cx="60887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1F497D"/>
                </a:solidFill>
              </a:rPr>
              <a:t>Уральское управление Ростехнадзора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8C0185EF-2C06-44C3-880F-6A2FFC68D2ED}"/>
              </a:ext>
            </a:extLst>
          </p:cNvPr>
          <p:cNvCxnSpPr/>
          <p:nvPr/>
        </p:nvCxnSpPr>
        <p:spPr>
          <a:xfrm>
            <a:off x="3059832" y="834971"/>
            <a:ext cx="5753309" cy="0"/>
          </a:xfrm>
          <a:prstGeom prst="line">
            <a:avLst/>
          </a:prstGeom>
          <a:ln w="15875">
            <a:solidFill>
              <a:schemeClr val="tx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562FF0EC-4F46-4F61-8286-445EB84B2EEA}"/>
              </a:ext>
            </a:extLst>
          </p:cNvPr>
          <p:cNvSpPr txBox="1"/>
          <p:nvPr/>
        </p:nvSpPr>
        <p:spPr>
          <a:xfrm>
            <a:off x="3059831" y="980727"/>
            <a:ext cx="57533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prstClr val="black"/>
                </a:solidFill>
              </a:rPr>
              <a:t>Проекты подзаконных актов, определяющие перечни индикаторов риска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6D36EFB-AD7A-45C1-8E45-50C59935A1C7}"/>
              </a:ext>
            </a:extLst>
          </p:cNvPr>
          <p:cNvSpPr txBox="1"/>
          <p:nvPr/>
        </p:nvSpPr>
        <p:spPr>
          <a:xfrm>
            <a:off x="323528" y="1864254"/>
            <a:ext cx="84896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Symbol" panose="05050102010706020507" pitchFamily="18" charset="2"/>
              <a:buChar char="-"/>
              <a:tabLst>
                <a:tab pos="631825" algn="l"/>
              </a:tabLst>
            </a:pPr>
            <a:r>
              <a:rPr lang="ru-RU" sz="1400" dirty="0"/>
              <a:t>федеральный лицензионный контроль за деятельностью, связанной с обращением взрывчатых материалов промышленного назначения;</a:t>
            </a:r>
          </a:p>
          <a:p>
            <a:pPr marL="285750" indent="-285750" algn="just">
              <a:buFont typeface="Symbol" panose="05050102010706020507" pitchFamily="18" charset="2"/>
              <a:buChar char="-"/>
              <a:tabLst>
                <a:tab pos="631825" algn="l"/>
              </a:tabLst>
            </a:pPr>
            <a:r>
              <a:rPr lang="ru-RU" sz="1400" dirty="0"/>
              <a:t>федеральный государственный горный надзор;</a:t>
            </a:r>
          </a:p>
          <a:p>
            <a:pPr marL="285750" indent="-285750" algn="just">
              <a:buFont typeface="Symbol" panose="05050102010706020507" pitchFamily="18" charset="2"/>
              <a:buChar char="-"/>
              <a:tabLst>
                <a:tab pos="631825" algn="l"/>
              </a:tabLst>
            </a:pPr>
            <a:r>
              <a:rPr lang="ru-RU" sz="1400" dirty="0"/>
              <a:t>федеральный лицензионный контроль за деятельностью по проведению экспертизы промышленной безопасности; </a:t>
            </a:r>
          </a:p>
          <a:p>
            <a:pPr marL="285750" indent="-285750" algn="just">
              <a:buFont typeface="Symbol" panose="05050102010706020507" pitchFamily="18" charset="2"/>
              <a:buChar char="-"/>
              <a:tabLst>
                <a:tab pos="631825" algn="l"/>
              </a:tabLst>
            </a:pPr>
            <a:r>
              <a:rPr lang="ru-RU" sz="1400" dirty="0"/>
              <a:t>федеральный лицензионный контроль за производством маркшейдерских работ.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EFFC478-0847-4F9B-BCFA-B753CD47C45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044" y="4163867"/>
            <a:ext cx="2441096" cy="195287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6C38024-C42A-4B9E-9040-4FBCB6A11F98}"/>
              </a:ext>
            </a:extLst>
          </p:cNvPr>
          <p:cNvSpPr txBox="1"/>
          <p:nvPr/>
        </p:nvSpPr>
        <p:spPr>
          <a:xfrm>
            <a:off x="5345871" y="6351161"/>
            <a:ext cx="3633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1F497D"/>
                </a:solidFill>
              </a:rPr>
              <a:t>Уральское управление, 26.05.2021</a:t>
            </a:r>
          </a:p>
        </p:txBody>
      </p:sp>
    </p:spTree>
    <p:extLst>
      <p:ext uri="{BB962C8B-B14F-4D97-AF65-F5344CB8AC3E}">
        <p14:creationId xmlns:p14="http://schemas.microsoft.com/office/powerpoint/2010/main" val="146522846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Прямая соединительная линия 15"/>
          <p:cNvCxnSpPr/>
          <p:nvPr/>
        </p:nvCxnSpPr>
        <p:spPr>
          <a:xfrm>
            <a:off x="438150" y="6303606"/>
            <a:ext cx="8417604" cy="7020"/>
          </a:xfrm>
          <a:prstGeom prst="line">
            <a:avLst/>
          </a:prstGeom>
          <a:ln w="15875">
            <a:solidFill>
              <a:schemeClr val="tx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95536" y="6283106"/>
            <a:ext cx="7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Blip>
                <a:blip r:embed="rId2"/>
              </a:buBlip>
            </a:pPr>
            <a:r>
              <a:rPr lang="ru-RU" b="1" dirty="0">
                <a:solidFill>
                  <a:srgbClr val="1F497D"/>
                </a:solidFill>
              </a:rPr>
              <a:t>43</a:t>
            </a:r>
          </a:p>
        </p:txBody>
      </p:sp>
      <p:pic>
        <p:nvPicPr>
          <p:cNvPr id="11" name="Picture 2" descr="&amp;Fcy;&amp;iecy;&amp;dcy;&amp;iecy;&amp;rcy;&amp;acy;&amp;lcy;&amp;softcy;&amp;ncy;&amp;acy;&amp;yacy; &amp;scy;&amp;lcy;&amp;ucy;&amp;zhcy;&amp;bcy;&amp;acy; &amp;pcy;&amp;ocy; &amp;ecy;&amp;kcy;&amp;ocy;&amp;lcy;&amp;ocy;&amp;gcy;&amp;icy;&amp;chcy;&amp;iecy;&amp;scy;&amp;kcy;&amp;ocy;&amp;mcy;&amp;ucy;, &amp;tcy;&amp;iecy;&amp;khcy;&amp;ncy;&amp;ocy;&amp;lcy;&amp;ocy;&amp;gcy;&amp;icy;&amp;chcy;&amp;iecy;&amp;scy;&amp;kcy;&amp;ocy;&amp;mcy;&amp;ucy; &amp;icy; &amp;acy;&amp;tcy;&amp;ocy;&amp;mcy;&amp;ncy;&amp;ocy;&amp;mcy;&amp;ucy; &amp;ncy;&amp;acy;&amp;dcy;&amp;zcy;&amp;ocy;&amp;rcy;&amp;ucy; &amp;Rcy;&amp;Ocy;&amp;Scy;&amp;Tcy;&amp;IEcy;&amp;KHcy;&amp;Ncy;&amp;Acy;&amp;Dcy;&amp;Zcy;&amp;Ocy;&amp;R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20" y="143931"/>
            <a:ext cx="1223102" cy="1433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FF838C0-5E60-4CAC-9F83-C29D21D850AF}"/>
              </a:ext>
            </a:extLst>
          </p:cNvPr>
          <p:cNvSpPr txBox="1"/>
          <p:nvPr/>
        </p:nvSpPr>
        <p:spPr>
          <a:xfrm>
            <a:off x="2892131" y="281865"/>
            <a:ext cx="60887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1F497D"/>
                </a:solidFill>
              </a:rPr>
              <a:t>Уральское управление Ростехнадзора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C60472B7-8C84-4D50-BB24-238353F74521}"/>
              </a:ext>
            </a:extLst>
          </p:cNvPr>
          <p:cNvCxnSpPr/>
          <p:nvPr/>
        </p:nvCxnSpPr>
        <p:spPr>
          <a:xfrm>
            <a:off x="3059832" y="834971"/>
            <a:ext cx="5753309" cy="0"/>
          </a:xfrm>
          <a:prstGeom prst="line">
            <a:avLst/>
          </a:prstGeom>
          <a:ln w="15875">
            <a:solidFill>
              <a:schemeClr val="tx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9DC4149C-BCB1-47C9-8192-42D0594AE458}"/>
              </a:ext>
            </a:extLst>
          </p:cNvPr>
          <p:cNvSpPr txBox="1"/>
          <p:nvPr/>
        </p:nvSpPr>
        <p:spPr>
          <a:xfrm>
            <a:off x="3059831" y="980727"/>
            <a:ext cx="57533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prstClr val="black"/>
                </a:solidFill>
              </a:rPr>
              <a:t>Индикаторы риска нарушения обязательных </a:t>
            </a:r>
          </a:p>
          <a:p>
            <a:pPr algn="ctr"/>
            <a:r>
              <a:rPr lang="ru-RU" sz="1600" b="1" dirty="0">
                <a:solidFill>
                  <a:prstClr val="black"/>
                </a:solidFill>
              </a:rPr>
              <a:t>требований, касающихся проведения ЭПБ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4676D7D-F362-40B7-8F9E-3FC1EEFFECE9}"/>
              </a:ext>
            </a:extLst>
          </p:cNvPr>
          <p:cNvSpPr txBox="1"/>
          <p:nvPr/>
        </p:nvSpPr>
        <p:spPr>
          <a:xfrm>
            <a:off x="323528" y="1864254"/>
            <a:ext cx="848961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Symbol" panose="05050102010706020507" pitchFamily="18" charset="2"/>
              <a:buChar char="-"/>
              <a:tabLst>
                <a:tab pos="631825" algn="l"/>
              </a:tabLst>
            </a:pPr>
            <a:r>
              <a:rPr lang="ru-RU" sz="1400" dirty="0"/>
              <a:t>экспертная организация в течение одного года не осуществляла деятельность по проведению ЭПБ;</a:t>
            </a:r>
          </a:p>
          <a:p>
            <a:pPr marL="285750" indent="-285750" algn="just">
              <a:buFont typeface="Symbol" panose="05050102010706020507" pitchFamily="18" charset="2"/>
              <a:buChar char="-"/>
              <a:tabLst>
                <a:tab pos="631825" algn="l"/>
              </a:tabLst>
            </a:pPr>
            <a:r>
              <a:rPr lang="ru-RU" sz="1400" dirty="0"/>
              <a:t>трехкратное и более увеличение числа проводимых ЭПБ по сравнению с аналогичным предыдущим периодом;</a:t>
            </a:r>
          </a:p>
          <a:p>
            <a:pPr marL="285750" indent="-285750" algn="just">
              <a:buFont typeface="Symbol" panose="05050102010706020507" pitchFamily="18" charset="2"/>
              <a:buChar char="-"/>
              <a:tabLst>
                <a:tab pos="631825" algn="l"/>
              </a:tabLst>
            </a:pPr>
            <a:r>
              <a:rPr lang="ru-RU" sz="1400" dirty="0"/>
              <a:t>осуществление деятельности по проведению ЭПБ в отсутствие экспертов, аттестованных в области промышленной безопасности;</a:t>
            </a:r>
          </a:p>
          <a:p>
            <a:pPr marL="285750" indent="-285750" algn="just">
              <a:buFont typeface="Symbol" panose="05050102010706020507" pitchFamily="18" charset="2"/>
              <a:buChar char="-"/>
              <a:tabLst>
                <a:tab pos="631825" algn="l"/>
              </a:tabLst>
            </a:pPr>
            <a:r>
              <a:rPr lang="ru-RU" sz="1400" dirty="0"/>
              <a:t>выявление факта нарушений экспертной организацией обязательных требований по проведению ЭПБ при осуществлении контрольных (надзорных) мероприятий в отношении организаций, эксплуатирующих ОПО.</a:t>
            </a:r>
          </a:p>
          <a:p>
            <a:pPr marL="285750" indent="-285750" algn="just">
              <a:buFont typeface="Symbol" panose="05050102010706020507" pitchFamily="18" charset="2"/>
              <a:buChar char="-"/>
              <a:tabLst>
                <a:tab pos="631825" algn="l"/>
              </a:tabLst>
            </a:pPr>
            <a:endParaRPr lang="ru-RU" sz="1400" dirty="0"/>
          </a:p>
          <a:p>
            <a:pPr algn="ctr">
              <a:tabLst>
                <a:tab pos="631825" algn="l"/>
              </a:tabLst>
            </a:pPr>
            <a:r>
              <a:rPr lang="ru-RU" sz="1400" b="1" dirty="0"/>
              <a:t>с 1 июля 2021 года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223B00B-15DF-41A1-B993-82969607CBA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044" y="4163867"/>
            <a:ext cx="2441096" cy="195287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0ED5394-EF63-49E2-B69E-C9B7EEDEB31D}"/>
              </a:ext>
            </a:extLst>
          </p:cNvPr>
          <p:cNvSpPr txBox="1"/>
          <p:nvPr/>
        </p:nvSpPr>
        <p:spPr>
          <a:xfrm>
            <a:off x="5345871" y="6351161"/>
            <a:ext cx="3633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1F497D"/>
                </a:solidFill>
              </a:rPr>
              <a:t>Уральское управление, 26.05.2021</a:t>
            </a:r>
          </a:p>
        </p:txBody>
      </p:sp>
    </p:spTree>
    <p:extLst>
      <p:ext uri="{BB962C8B-B14F-4D97-AF65-F5344CB8AC3E}">
        <p14:creationId xmlns:p14="http://schemas.microsoft.com/office/powerpoint/2010/main" val="19837110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Прямая соединительная линия 15"/>
          <p:cNvCxnSpPr/>
          <p:nvPr/>
        </p:nvCxnSpPr>
        <p:spPr>
          <a:xfrm>
            <a:off x="438150" y="6303606"/>
            <a:ext cx="8417604" cy="7020"/>
          </a:xfrm>
          <a:prstGeom prst="line">
            <a:avLst/>
          </a:prstGeom>
          <a:ln w="15875">
            <a:solidFill>
              <a:schemeClr val="tx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95536" y="6283106"/>
            <a:ext cx="7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Blip>
                <a:blip r:embed="rId2"/>
              </a:buBlip>
            </a:pPr>
            <a:r>
              <a:rPr lang="ru-RU" b="1" dirty="0">
                <a:solidFill>
                  <a:srgbClr val="1F497D"/>
                </a:solidFill>
              </a:rPr>
              <a:t>44</a:t>
            </a:r>
          </a:p>
        </p:txBody>
      </p:sp>
      <p:pic>
        <p:nvPicPr>
          <p:cNvPr id="11" name="Picture 2" descr="&amp;Fcy;&amp;iecy;&amp;dcy;&amp;iecy;&amp;rcy;&amp;acy;&amp;lcy;&amp;softcy;&amp;ncy;&amp;acy;&amp;yacy; &amp;scy;&amp;lcy;&amp;ucy;&amp;zhcy;&amp;bcy;&amp;acy; &amp;pcy;&amp;ocy; &amp;ecy;&amp;kcy;&amp;ocy;&amp;lcy;&amp;ocy;&amp;gcy;&amp;icy;&amp;chcy;&amp;iecy;&amp;scy;&amp;kcy;&amp;ocy;&amp;mcy;&amp;ucy;, &amp;tcy;&amp;iecy;&amp;khcy;&amp;ncy;&amp;ocy;&amp;lcy;&amp;ocy;&amp;gcy;&amp;icy;&amp;chcy;&amp;iecy;&amp;scy;&amp;kcy;&amp;ocy;&amp;mcy;&amp;ucy; &amp;icy; &amp;acy;&amp;tcy;&amp;ocy;&amp;mcy;&amp;ncy;&amp;ocy;&amp;mcy;&amp;ucy; &amp;ncy;&amp;acy;&amp;dcy;&amp;zcy;&amp;ocy;&amp;rcy;&amp;ucy; &amp;Rcy;&amp;Ocy;&amp;Scy;&amp;Tcy;&amp;IEcy;&amp;KHcy;&amp;Ncy;&amp;Acy;&amp;Dcy;&amp;Zcy;&amp;Ocy;&amp;R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20" y="143931"/>
            <a:ext cx="1223102" cy="1433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CC1C4B0-A1B0-4335-9B6C-65BEB300EAAA}"/>
              </a:ext>
            </a:extLst>
          </p:cNvPr>
          <p:cNvSpPr txBox="1"/>
          <p:nvPr/>
        </p:nvSpPr>
        <p:spPr>
          <a:xfrm>
            <a:off x="2892131" y="281865"/>
            <a:ext cx="60887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1F497D"/>
                </a:solidFill>
              </a:rPr>
              <a:t>Уральское управление Ростехнадзора</a:t>
            </a: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12B159DE-E162-4356-9B22-31ACF18DF85B}"/>
              </a:ext>
            </a:extLst>
          </p:cNvPr>
          <p:cNvCxnSpPr/>
          <p:nvPr/>
        </p:nvCxnSpPr>
        <p:spPr>
          <a:xfrm>
            <a:off x="3059832" y="834971"/>
            <a:ext cx="5753309" cy="0"/>
          </a:xfrm>
          <a:prstGeom prst="line">
            <a:avLst/>
          </a:prstGeom>
          <a:ln w="15875">
            <a:solidFill>
              <a:schemeClr val="tx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8D1CAE94-5725-4E39-89B2-55919DEC995C}"/>
              </a:ext>
            </a:extLst>
          </p:cNvPr>
          <p:cNvSpPr txBox="1"/>
          <p:nvPr/>
        </p:nvSpPr>
        <p:spPr>
          <a:xfrm>
            <a:off x="3059831" y="980727"/>
            <a:ext cx="57533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prstClr val="black"/>
                </a:solidFill>
              </a:rPr>
              <a:t>Постановление Правительства Российской Федерации от 31.12.2020 № 2415 «О проведении эксперимента по внедрению системы дистанционного контроля </a:t>
            </a:r>
          </a:p>
          <a:p>
            <a:pPr algn="ctr"/>
            <a:r>
              <a:rPr lang="ru-RU" sz="1600" b="1" dirty="0">
                <a:solidFill>
                  <a:prstClr val="black"/>
                </a:solidFill>
              </a:rPr>
              <a:t>промышленной безопасности»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823CA4-B738-44BF-98BB-9FA66364F7D2}"/>
              </a:ext>
            </a:extLst>
          </p:cNvPr>
          <p:cNvSpPr txBox="1"/>
          <p:nvPr/>
        </p:nvSpPr>
        <p:spPr>
          <a:xfrm>
            <a:off x="352752" y="2127231"/>
            <a:ext cx="848961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Symbol" panose="05050102010706020507" pitchFamily="18" charset="2"/>
              <a:buChar char="-"/>
              <a:tabLst>
                <a:tab pos="631825" algn="l"/>
              </a:tabLst>
            </a:pPr>
            <a:r>
              <a:rPr lang="ru-RU" sz="1400" dirty="0"/>
              <a:t>для участия в эксперименте организации могут подать заявку в Центральный аппарат Ростехнадзора и заключить с ведомством соглашение о применении системы дистанционного контроля;</a:t>
            </a:r>
          </a:p>
          <a:p>
            <a:pPr marL="285750" indent="-285750" algn="just">
              <a:buFont typeface="Symbol" panose="05050102010706020507" pitchFamily="18" charset="2"/>
              <a:buChar char="-"/>
              <a:tabLst>
                <a:tab pos="631825" algn="l"/>
              </a:tabLst>
            </a:pPr>
            <a:r>
              <a:rPr lang="ru-RU" sz="1400" dirty="0"/>
              <a:t>внедрение новой системы не потребует покупки дорогостоящего оборудования. Это программно-аппаратный комплекс, который подключается к уже действующим на производстве автоматизированным системам.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9E638DF-4465-4584-BE15-77D97A56826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839892"/>
            <a:ext cx="3563674" cy="243220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2461078-920C-4E60-8A44-0C3CB29369F7}"/>
              </a:ext>
            </a:extLst>
          </p:cNvPr>
          <p:cNvSpPr txBox="1"/>
          <p:nvPr/>
        </p:nvSpPr>
        <p:spPr>
          <a:xfrm>
            <a:off x="5345871" y="6351161"/>
            <a:ext cx="3633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1F497D"/>
                </a:solidFill>
              </a:rPr>
              <a:t>Уральское управление, 26.05.2021</a:t>
            </a:r>
          </a:p>
        </p:txBody>
      </p:sp>
    </p:spTree>
    <p:extLst>
      <p:ext uri="{BB962C8B-B14F-4D97-AF65-F5344CB8AC3E}">
        <p14:creationId xmlns:p14="http://schemas.microsoft.com/office/powerpoint/2010/main" val="421010052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Прямая соединительная линия 15"/>
          <p:cNvCxnSpPr/>
          <p:nvPr/>
        </p:nvCxnSpPr>
        <p:spPr>
          <a:xfrm>
            <a:off x="438150" y="6303606"/>
            <a:ext cx="8417604" cy="7020"/>
          </a:xfrm>
          <a:prstGeom prst="line">
            <a:avLst/>
          </a:prstGeom>
          <a:ln w="15875">
            <a:solidFill>
              <a:schemeClr val="tx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95536" y="6283106"/>
            <a:ext cx="7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Blip>
                <a:blip r:embed="rId2"/>
              </a:buBlip>
            </a:pPr>
            <a:r>
              <a:rPr lang="ru-RU" b="1" dirty="0">
                <a:solidFill>
                  <a:srgbClr val="1F497D"/>
                </a:solidFill>
              </a:rPr>
              <a:t>45</a:t>
            </a:r>
          </a:p>
        </p:txBody>
      </p:sp>
      <p:pic>
        <p:nvPicPr>
          <p:cNvPr id="11" name="Picture 2" descr="&amp;Fcy;&amp;iecy;&amp;dcy;&amp;iecy;&amp;rcy;&amp;acy;&amp;lcy;&amp;softcy;&amp;ncy;&amp;acy;&amp;yacy; &amp;scy;&amp;lcy;&amp;ucy;&amp;zhcy;&amp;bcy;&amp;acy; &amp;pcy;&amp;ocy; &amp;ecy;&amp;kcy;&amp;ocy;&amp;lcy;&amp;ocy;&amp;gcy;&amp;icy;&amp;chcy;&amp;iecy;&amp;scy;&amp;kcy;&amp;ocy;&amp;mcy;&amp;ucy;, &amp;tcy;&amp;iecy;&amp;khcy;&amp;ncy;&amp;ocy;&amp;lcy;&amp;ocy;&amp;gcy;&amp;icy;&amp;chcy;&amp;iecy;&amp;scy;&amp;kcy;&amp;ocy;&amp;mcy;&amp;ucy; &amp;icy; &amp;acy;&amp;tcy;&amp;ocy;&amp;mcy;&amp;ncy;&amp;ocy;&amp;mcy;&amp;ucy; &amp;ncy;&amp;acy;&amp;dcy;&amp;zcy;&amp;ocy;&amp;rcy;&amp;ucy; &amp;Rcy;&amp;Ocy;&amp;Scy;&amp;Tcy;&amp;IEcy;&amp;KHcy;&amp;Ncy;&amp;Acy;&amp;Dcy;&amp;Zcy;&amp;Ocy;&amp;R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20" y="143931"/>
            <a:ext cx="1223102" cy="1433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D6F3E55-640C-4280-BB45-32AD04D22E16}"/>
              </a:ext>
            </a:extLst>
          </p:cNvPr>
          <p:cNvSpPr txBox="1"/>
          <p:nvPr/>
        </p:nvSpPr>
        <p:spPr>
          <a:xfrm>
            <a:off x="2892131" y="281865"/>
            <a:ext cx="60887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1F497D"/>
                </a:solidFill>
              </a:rPr>
              <a:t>Уральское управление Ростехнадзора</a:t>
            </a: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A79E9945-5B4B-4911-9D67-6BE924843DE6}"/>
              </a:ext>
            </a:extLst>
          </p:cNvPr>
          <p:cNvCxnSpPr/>
          <p:nvPr/>
        </p:nvCxnSpPr>
        <p:spPr>
          <a:xfrm>
            <a:off x="3059832" y="834971"/>
            <a:ext cx="5753309" cy="0"/>
          </a:xfrm>
          <a:prstGeom prst="line">
            <a:avLst/>
          </a:prstGeom>
          <a:ln w="15875">
            <a:solidFill>
              <a:schemeClr val="tx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2C9EA7E8-CBCA-4FAB-A638-A8F8C6C353C4}"/>
              </a:ext>
            </a:extLst>
          </p:cNvPr>
          <p:cNvSpPr txBox="1"/>
          <p:nvPr/>
        </p:nvSpPr>
        <p:spPr>
          <a:xfrm>
            <a:off x="3059831" y="980727"/>
            <a:ext cx="57533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prstClr val="black"/>
                </a:solidFill>
              </a:rPr>
              <a:t>С 1 июля 2021 года в России заработает </a:t>
            </a:r>
          </a:p>
          <a:p>
            <a:pPr algn="ctr"/>
            <a:r>
              <a:rPr lang="ru-RU" sz="1600" b="1" dirty="0">
                <a:solidFill>
                  <a:prstClr val="black"/>
                </a:solidFill>
              </a:rPr>
              <a:t>Единый реестр видов контроля (надзора)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65D80B0-E7FA-4876-81A9-3CADE6817448}"/>
              </a:ext>
            </a:extLst>
          </p:cNvPr>
          <p:cNvSpPr txBox="1"/>
          <p:nvPr/>
        </p:nvSpPr>
        <p:spPr>
          <a:xfrm>
            <a:off x="352752" y="2127231"/>
            <a:ext cx="848961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631825" algn="l"/>
              </a:tabLst>
            </a:pPr>
            <a:r>
              <a:rPr lang="ru-RU" sz="1400" dirty="0"/>
              <a:t>Реестр будет включать в себя:</a:t>
            </a:r>
          </a:p>
          <a:p>
            <a:pPr marL="285750" indent="-285750" algn="just">
              <a:buFont typeface="Symbol" panose="05050102010706020507" pitchFamily="18" charset="2"/>
              <a:buChar char="-"/>
              <a:tabLst>
                <a:tab pos="631825" algn="l"/>
              </a:tabLst>
            </a:pPr>
            <a:r>
              <a:rPr lang="ru-RU" sz="1400" dirty="0"/>
              <a:t>информацию о контролируемых лицах (физические и юридические лица, индивидуальные предприниматели);</a:t>
            </a:r>
          </a:p>
          <a:p>
            <a:pPr marL="285750" indent="-285750" algn="just">
              <a:buFont typeface="Symbol" panose="05050102010706020507" pitchFamily="18" charset="2"/>
              <a:buChar char="-"/>
              <a:tabLst>
                <a:tab pos="631825" algn="l"/>
              </a:tabLst>
            </a:pPr>
            <a:r>
              <a:rPr lang="ru-RU" sz="1400" dirty="0"/>
              <a:t>перечень критериев и индикаторов риска нарушения обязательных требований, порядок отнесения объектов государственного контроля (надзора), муниципального контроля к категориям риска;</a:t>
            </a:r>
          </a:p>
          <a:p>
            <a:pPr marL="285750" indent="-285750" algn="just">
              <a:buFont typeface="Symbol" panose="05050102010706020507" pitchFamily="18" charset="2"/>
              <a:buChar char="-"/>
              <a:tabLst>
                <a:tab pos="631825" algn="l"/>
              </a:tabLst>
            </a:pPr>
            <a:r>
              <a:rPr lang="ru-RU" sz="1400" dirty="0"/>
              <a:t>исчерпывающий перечень сведений, которые могут запрашиваться контрольным (надзорным) органом у контролируемого лица, и многое другое.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2A7C176-D0DE-4E5C-9115-911B4510BB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3981076"/>
            <a:ext cx="4608512" cy="213667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59FA518-58EB-4C83-8D10-0785104CBA45}"/>
              </a:ext>
            </a:extLst>
          </p:cNvPr>
          <p:cNvSpPr txBox="1"/>
          <p:nvPr/>
        </p:nvSpPr>
        <p:spPr>
          <a:xfrm>
            <a:off x="5345871" y="6351161"/>
            <a:ext cx="3633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1F497D"/>
                </a:solidFill>
              </a:rPr>
              <a:t>Уральское управление, 26.05.2021</a:t>
            </a:r>
          </a:p>
        </p:txBody>
      </p:sp>
    </p:spTree>
    <p:extLst>
      <p:ext uri="{BB962C8B-B14F-4D97-AF65-F5344CB8AC3E}">
        <p14:creationId xmlns:p14="http://schemas.microsoft.com/office/powerpoint/2010/main" val="9343324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Прямая соединительная линия 15"/>
          <p:cNvCxnSpPr/>
          <p:nvPr/>
        </p:nvCxnSpPr>
        <p:spPr>
          <a:xfrm>
            <a:off x="433636" y="6292412"/>
            <a:ext cx="8424936" cy="0"/>
          </a:xfrm>
          <a:prstGeom prst="line">
            <a:avLst/>
          </a:prstGeom>
          <a:ln w="15875">
            <a:solidFill>
              <a:schemeClr val="tx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95536" y="6283106"/>
            <a:ext cx="590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Blip>
                <a:blip r:embed="rId2"/>
              </a:buBlip>
            </a:pPr>
            <a:r>
              <a:rPr lang="ru-RU" b="1" dirty="0">
                <a:solidFill>
                  <a:srgbClr val="1F497D"/>
                </a:solidFill>
              </a:rPr>
              <a:t>5</a:t>
            </a:r>
          </a:p>
        </p:txBody>
      </p:sp>
      <p:pic>
        <p:nvPicPr>
          <p:cNvPr id="13" name="Picture 2" descr="&amp;Fcy;&amp;iecy;&amp;dcy;&amp;iecy;&amp;rcy;&amp;acy;&amp;lcy;&amp;softcy;&amp;ncy;&amp;acy;&amp;yacy; &amp;scy;&amp;lcy;&amp;ucy;&amp;zhcy;&amp;bcy;&amp;acy; &amp;pcy;&amp;ocy; &amp;ecy;&amp;kcy;&amp;ocy;&amp;lcy;&amp;ocy;&amp;gcy;&amp;icy;&amp;chcy;&amp;iecy;&amp;scy;&amp;kcy;&amp;ocy;&amp;mcy;&amp;ucy;, &amp;tcy;&amp;iecy;&amp;khcy;&amp;ncy;&amp;ocy;&amp;lcy;&amp;ocy;&amp;gcy;&amp;icy;&amp;chcy;&amp;iecy;&amp;scy;&amp;kcy;&amp;ocy;&amp;mcy;&amp;ucy; &amp;icy; &amp;acy;&amp;tcy;&amp;ocy;&amp;mcy;&amp;ncy;&amp;ocy;&amp;mcy;&amp;ucy; &amp;ncy;&amp;acy;&amp;dcy;&amp;zcy;&amp;ocy;&amp;rcy;&amp;ucy; &amp;Rcy;&amp;Ocy;&amp;Scy;&amp;Tcy;&amp;IEcy;&amp;KHcy;&amp;Ncy;&amp;Acy;&amp;Dcy;&amp;Zcy;&amp;Ocy;&amp;R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20" y="143930"/>
            <a:ext cx="1573978" cy="1844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Таблица 10">
            <a:extLst>
              <a:ext uri="{FF2B5EF4-FFF2-40B4-BE49-F238E27FC236}">
                <a16:creationId xmlns:a16="http://schemas.microsoft.com/office/drawing/2014/main" id="{AE877E6A-2ED6-4BAB-9AB4-A9D84AF989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2242960"/>
              </p:ext>
            </p:extLst>
          </p:nvPr>
        </p:nvGraphicFramePr>
        <p:xfrm>
          <a:off x="2587555" y="2200939"/>
          <a:ext cx="3968889" cy="3957768"/>
        </p:xfrm>
        <a:graphic>
          <a:graphicData uri="http://schemas.openxmlformats.org/drawingml/2006/table">
            <a:tbl>
              <a:tblPr firstRow="1" firstCol="1" bandRow="1">
                <a:tableStyleId>{0505E3EF-67EA-436B-97B2-0124C06EBD24}</a:tableStyleId>
              </a:tblPr>
              <a:tblGrid>
                <a:gridCol w="1514406">
                  <a:extLst>
                    <a:ext uri="{9D8B030D-6E8A-4147-A177-3AD203B41FA5}">
                      <a16:colId xmlns:a16="http://schemas.microsoft.com/office/drawing/2014/main" val="3485450675"/>
                    </a:ext>
                  </a:extLst>
                </a:gridCol>
                <a:gridCol w="881608">
                  <a:extLst>
                    <a:ext uri="{9D8B030D-6E8A-4147-A177-3AD203B41FA5}">
                      <a16:colId xmlns:a16="http://schemas.microsoft.com/office/drawing/2014/main" val="952858783"/>
                    </a:ext>
                  </a:extLst>
                </a:gridCol>
                <a:gridCol w="764252">
                  <a:extLst>
                    <a:ext uri="{9D8B030D-6E8A-4147-A177-3AD203B41FA5}">
                      <a16:colId xmlns:a16="http://schemas.microsoft.com/office/drawing/2014/main" val="130441633"/>
                    </a:ext>
                  </a:extLst>
                </a:gridCol>
                <a:gridCol w="808623">
                  <a:extLst>
                    <a:ext uri="{9D8B030D-6E8A-4147-A177-3AD203B41FA5}">
                      <a16:colId xmlns:a16="http://schemas.microsoft.com/office/drawing/2014/main" val="966347913"/>
                    </a:ext>
                  </a:extLst>
                </a:gridCol>
              </a:tblGrid>
              <a:tr h="2466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effectLst/>
                        </a:rPr>
                        <a:t> 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85" marR="447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0" dirty="0">
                          <a:effectLst/>
                        </a:rPr>
                        <a:t>2020</a:t>
                      </a:r>
                      <a:endParaRPr lang="ru-RU" sz="7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85" marR="447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0" dirty="0">
                          <a:effectLst/>
                        </a:rPr>
                        <a:t>2019</a:t>
                      </a:r>
                      <a:endParaRPr lang="ru-RU" sz="7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85" marR="447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0" dirty="0">
                          <a:effectLst/>
                        </a:rPr>
                        <a:t>+/- %</a:t>
                      </a:r>
                      <a:endParaRPr lang="ru-RU" sz="7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85" marR="44785" marT="0" marB="0"/>
                </a:tc>
                <a:extLst>
                  <a:ext uri="{0D108BD9-81ED-4DB2-BD59-A6C34878D82A}">
                    <a16:rowId xmlns:a16="http://schemas.microsoft.com/office/drawing/2014/main" val="1886649489"/>
                  </a:ext>
                </a:extLst>
              </a:tr>
              <a:tr h="2865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0" dirty="0">
                          <a:effectLst/>
                        </a:rPr>
                        <a:t>Всего </a:t>
                      </a:r>
                      <a:endParaRPr lang="ru-RU" sz="7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85" marR="447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 dirty="0">
                          <a:effectLst/>
                        </a:rPr>
                        <a:t>6473</a:t>
                      </a:r>
                      <a:endParaRPr lang="ru-RU" sz="7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85" marR="447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7245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85" marR="447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 dirty="0">
                          <a:effectLst/>
                        </a:rPr>
                        <a:t>- 11</a:t>
                      </a:r>
                      <a:endParaRPr lang="ru-RU" sz="7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85" marR="44785" marT="0" marB="0" anchor="ctr"/>
                </a:tc>
                <a:extLst>
                  <a:ext uri="{0D108BD9-81ED-4DB2-BD59-A6C34878D82A}">
                    <a16:rowId xmlns:a16="http://schemas.microsoft.com/office/drawing/2014/main" val="1655491152"/>
                  </a:ext>
                </a:extLst>
              </a:tr>
              <a:tr h="16020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0" dirty="0">
                          <a:effectLst/>
                        </a:rPr>
                        <a:t>Плановые проверки</a:t>
                      </a:r>
                      <a:endParaRPr lang="ru-RU" sz="7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85" marR="447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 dirty="0">
                          <a:effectLst/>
                        </a:rPr>
                        <a:t>65</a:t>
                      </a:r>
                      <a:endParaRPr lang="ru-RU" sz="7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85" marR="447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274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85" marR="447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 dirty="0">
                          <a:effectLst/>
                        </a:rPr>
                        <a:t>- 76</a:t>
                      </a:r>
                      <a:endParaRPr lang="ru-RU" sz="7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85" marR="44785" marT="0" marB="0" anchor="ctr"/>
                </a:tc>
                <a:extLst>
                  <a:ext uri="{0D108BD9-81ED-4DB2-BD59-A6C34878D82A}">
                    <a16:rowId xmlns:a16="http://schemas.microsoft.com/office/drawing/2014/main" val="1770084776"/>
                  </a:ext>
                </a:extLst>
              </a:tr>
              <a:tr h="45710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0" dirty="0">
                          <a:effectLst/>
                        </a:rPr>
                        <a:t>Внеплановые проверки, </a:t>
                      </a:r>
                      <a:endParaRPr lang="ru-RU" sz="700" b="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0" dirty="0">
                          <a:effectLst/>
                        </a:rPr>
                        <a:t>из них</a:t>
                      </a:r>
                      <a:endParaRPr lang="ru-RU" sz="7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85" marR="447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 dirty="0">
                          <a:effectLst/>
                        </a:rPr>
                        <a:t>5685</a:t>
                      </a:r>
                      <a:endParaRPr lang="ru-RU" sz="7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85" marR="447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effectLst/>
                        </a:rPr>
                        <a:t>6298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85" marR="447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 dirty="0">
                          <a:effectLst/>
                        </a:rPr>
                        <a:t>- 10</a:t>
                      </a:r>
                      <a:endParaRPr lang="ru-RU" sz="7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85" marR="44785" marT="0" marB="0" anchor="ctr"/>
                </a:tc>
                <a:extLst>
                  <a:ext uri="{0D108BD9-81ED-4DB2-BD59-A6C34878D82A}">
                    <a16:rowId xmlns:a16="http://schemas.microsoft.com/office/drawing/2014/main" val="3133152159"/>
                  </a:ext>
                </a:extLst>
              </a:tr>
              <a:tr h="5831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b="0" dirty="0">
                          <a:effectLst/>
                        </a:rPr>
                        <a:t>по контролю за исполнением предписаний, выданных по результатам проведенной ранее проверки</a:t>
                      </a:r>
                      <a:endParaRPr lang="ru-RU" sz="7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85" marR="447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 dirty="0">
                          <a:effectLst/>
                        </a:rPr>
                        <a:t>322</a:t>
                      </a:r>
                      <a:endParaRPr lang="ru-RU" sz="7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85" marR="447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1357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85" marR="447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 dirty="0">
                          <a:effectLst/>
                        </a:rPr>
                        <a:t>- 76</a:t>
                      </a:r>
                      <a:endParaRPr lang="ru-RU" sz="7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85" marR="44785" marT="0" marB="0" anchor="ctr"/>
                </a:tc>
                <a:extLst>
                  <a:ext uri="{0D108BD9-81ED-4DB2-BD59-A6C34878D82A}">
                    <a16:rowId xmlns:a16="http://schemas.microsoft.com/office/drawing/2014/main" val="37344104"/>
                  </a:ext>
                </a:extLst>
              </a:tr>
              <a:tr h="1602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b="0" dirty="0">
                          <a:effectLst/>
                        </a:rPr>
                        <a:t>по обращениям и заявлениям</a:t>
                      </a:r>
                      <a:endParaRPr lang="ru-RU" sz="7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85" marR="447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 dirty="0">
                          <a:effectLst/>
                        </a:rPr>
                        <a:t>59</a:t>
                      </a:r>
                      <a:endParaRPr lang="ru-RU" sz="7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85" marR="447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effectLst/>
                        </a:rPr>
                        <a:t>162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85" marR="447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 dirty="0">
                          <a:effectLst/>
                        </a:rPr>
                        <a:t>- 64</a:t>
                      </a:r>
                      <a:endParaRPr lang="ru-RU" sz="7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85" marR="44785" marT="0" marB="0" anchor="ctr"/>
                </a:tc>
                <a:extLst>
                  <a:ext uri="{0D108BD9-81ED-4DB2-BD59-A6C34878D82A}">
                    <a16:rowId xmlns:a16="http://schemas.microsoft.com/office/drawing/2014/main" val="321493189"/>
                  </a:ext>
                </a:extLst>
              </a:tr>
              <a:tr h="879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b="0" dirty="0">
                          <a:effectLst/>
                        </a:rPr>
                        <a:t>на основании приказов (распоряжений) руководителя органа, изданного в соответствии с поручениями Правительства Российской Федерации</a:t>
                      </a:r>
                      <a:endParaRPr lang="ru-RU" sz="7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85" marR="447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 dirty="0">
                          <a:effectLst/>
                        </a:rPr>
                        <a:t>112</a:t>
                      </a:r>
                      <a:endParaRPr lang="ru-RU" sz="7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85" marR="447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effectLst/>
                        </a:rPr>
                        <a:t>201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85" marR="447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 dirty="0">
                          <a:effectLst/>
                        </a:rPr>
                        <a:t>- 44</a:t>
                      </a:r>
                      <a:endParaRPr lang="ru-RU" sz="7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85" marR="44785" marT="0" marB="0" anchor="ctr"/>
                </a:tc>
                <a:extLst>
                  <a:ext uri="{0D108BD9-81ED-4DB2-BD59-A6C34878D82A}">
                    <a16:rowId xmlns:a16="http://schemas.microsoft.com/office/drawing/2014/main" val="3672256148"/>
                  </a:ext>
                </a:extLst>
              </a:tr>
              <a:tr h="67076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0" dirty="0">
                          <a:effectLst/>
                        </a:rPr>
                        <a:t>Проверки в режиме постоянного государственного контроля</a:t>
                      </a:r>
                      <a:endParaRPr lang="ru-RU" sz="7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85" marR="447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 dirty="0">
                          <a:effectLst/>
                        </a:rPr>
                        <a:t>723</a:t>
                      </a:r>
                      <a:endParaRPr lang="ru-RU" sz="7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85" marR="447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673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85" marR="447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 dirty="0">
                          <a:effectLst/>
                        </a:rPr>
                        <a:t>+7</a:t>
                      </a:r>
                      <a:endParaRPr lang="ru-RU" sz="7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85" marR="44785" marT="0" marB="0" anchor="ctr"/>
                </a:tc>
                <a:extLst>
                  <a:ext uri="{0D108BD9-81ED-4DB2-BD59-A6C34878D82A}">
                    <a16:rowId xmlns:a16="http://schemas.microsoft.com/office/drawing/2014/main" val="730597563"/>
                  </a:ext>
                </a:extLst>
              </a:tr>
              <a:tr h="18370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0" dirty="0">
                          <a:effectLst/>
                        </a:rPr>
                        <a:t>Количество инспекторов </a:t>
                      </a:r>
                      <a:endParaRPr lang="ru-RU" sz="7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85" marR="447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 dirty="0">
                          <a:effectLst/>
                        </a:rPr>
                        <a:t>185</a:t>
                      </a:r>
                      <a:endParaRPr lang="ru-RU" sz="7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85" marR="447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203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85" marR="447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 dirty="0">
                          <a:effectLst/>
                        </a:rPr>
                        <a:t>- 8,8</a:t>
                      </a:r>
                      <a:endParaRPr lang="ru-RU" sz="7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85" marR="44785" marT="0" marB="0" anchor="ctr"/>
                </a:tc>
                <a:extLst>
                  <a:ext uri="{0D108BD9-81ED-4DB2-BD59-A6C34878D82A}">
                    <a16:rowId xmlns:a16="http://schemas.microsoft.com/office/drawing/2014/main" val="1105921400"/>
                  </a:ext>
                </a:extLst>
              </a:tr>
              <a:tr h="33039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0" dirty="0">
                          <a:effectLst/>
                        </a:rPr>
                        <a:t>Количество  проверок на 1 инспектора </a:t>
                      </a:r>
                      <a:endParaRPr lang="ru-RU" sz="7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85" marR="447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 dirty="0">
                          <a:effectLst/>
                        </a:rPr>
                        <a:t>35</a:t>
                      </a:r>
                      <a:endParaRPr lang="ru-RU" sz="7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85" marR="447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36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85" marR="447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 dirty="0">
                          <a:effectLst/>
                        </a:rPr>
                        <a:t>- 2,7</a:t>
                      </a:r>
                      <a:endParaRPr lang="ru-RU" sz="7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85" marR="44785" marT="0" marB="0" anchor="ctr"/>
                </a:tc>
                <a:extLst>
                  <a:ext uri="{0D108BD9-81ED-4DB2-BD59-A6C34878D82A}">
                    <a16:rowId xmlns:a16="http://schemas.microsoft.com/office/drawing/2014/main" val="3162979047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E2BDCB58-026D-4B14-B62D-ADF98F0D8F70}"/>
              </a:ext>
            </a:extLst>
          </p:cNvPr>
          <p:cNvSpPr txBox="1"/>
          <p:nvPr/>
        </p:nvSpPr>
        <p:spPr>
          <a:xfrm>
            <a:off x="3041860" y="912785"/>
            <a:ext cx="57533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prstClr val="black"/>
                </a:solidFill>
              </a:rPr>
              <a:t>Основные показатели контрольно-надзорной деятельности Управления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4E166F9-6617-400C-9B4A-4B7BB103FE0B}"/>
              </a:ext>
            </a:extLst>
          </p:cNvPr>
          <p:cNvSpPr txBox="1"/>
          <p:nvPr/>
        </p:nvSpPr>
        <p:spPr>
          <a:xfrm>
            <a:off x="2892131" y="281865"/>
            <a:ext cx="60887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1F497D"/>
                </a:solidFill>
              </a:rPr>
              <a:t>Уральское управление Ростехнадзора</a:t>
            </a: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6F9933AC-AD30-482A-ADD2-07300B0A9FF2}"/>
              </a:ext>
            </a:extLst>
          </p:cNvPr>
          <p:cNvCxnSpPr/>
          <p:nvPr/>
        </p:nvCxnSpPr>
        <p:spPr>
          <a:xfrm>
            <a:off x="3059832" y="834971"/>
            <a:ext cx="5753309" cy="0"/>
          </a:xfrm>
          <a:prstGeom prst="line">
            <a:avLst/>
          </a:prstGeom>
          <a:ln w="15875">
            <a:solidFill>
              <a:schemeClr val="tx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49F947F8-A947-4122-B8E0-C3E0623E5389}"/>
              </a:ext>
            </a:extLst>
          </p:cNvPr>
          <p:cNvSpPr txBox="1"/>
          <p:nvPr/>
        </p:nvSpPr>
        <p:spPr>
          <a:xfrm>
            <a:off x="5345871" y="6351161"/>
            <a:ext cx="3633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1F497D"/>
                </a:solidFill>
              </a:rPr>
              <a:t>Уральское управление, 26.05.2021</a:t>
            </a:r>
          </a:p>
        </p:txBody>
      </p:sp>
    </p:spTree>
    <p:extLst>
      <p:ext uri="{BB962C8B-B14F-4D97-AF65-F5344CB8AC3E}">
        <p14:creationId xmlns:p14="http://schemas.microsoft.com/office/powerpoint/2010/main" val="22447233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Прямая соединительная линия 15"/>
          <p:cNvCxnSpPr/>
          <p:nvPr/>
        </p:nvCxnSpPr>
        <p:spPr>
          <a:xfrm>
            <a:off x="433636" y="6292412"/>
            <a:ext cx="8424936" cy="0"/>
          </a:xfrm>
          <a:prstGeom prst="line">
            <a:avLst/>
          </a:prstGeom>
          <a:ln w="15875">
            <a:solidFill>
              <a:schemeClr val="tx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95536" y="6283106"/>
            <a:ext cx="590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Blip>
                <a:blip r:embed="rId2"/>
              </a:buBlip>
            </a:pPr>
            <a:r>
              <a:rPr lang="ru-RU" b="1" dirty="0">
                <a:solidFill>
                  <a:srgbClr val="1F497D"/>
                </a:solidFill>
              </a:rPr>
              <a:t>6</a:t>
            </a:r>
          </a:p>
        </p:txBody>
      </p:sp>
      <p:pic>
        <p:nvPicPr>
          <p:cNvPr id="13" name="Picture 2" descr="&amp;Fcy;&amp;iecy;&amp;dcy;&amp;iecy;&amp;rcy;&amp;acy;&amp;lcy;&amp;softcy;&amp;ncy;&amp;acy;&amp;yacy; &amp;scy;&amp;lcy;&amp;ucy;&amp;zhcy;&amp;bcy;&amp;acy; &amp;pcy;&amp;ocy; &amp;ecy;&amp;kcy;&amp;ocy;&amp;lcy;&amp;ocy;&amp;gcy;&amp;icy;&amp;chcy;&amp;iecy;&amp;scy;&amp;kcy;&amp;ocy;&amp;mcy;&amp;ucy;, &amp;tcy;&amp;iecy;&amp;khcy;&amp;ncy;&amp;ocy;&amp;lcy;&amp;ocy;&amp;gcy;&amp;icy;&amp;chcy;&amp;iecy;&amp;scy;&amp;kcy;&amp;ocy;&amp;mcy;&amp;ucy; &amp;icy; &amp;acy;&amp;tcy;&amp;ocy;&amp;mcy;&amp;ncy;&amp;ocy;&amp;mcy;&amp;ucy; &amp;ncy;&amp;acy;&amp;dcy;&amp;zcy;&amp;ocy;&amp;rcy;&amp;ucy; &amp;Rcy;&amp;Ocy;&amp;Scy;&amp;Tcy;&amp;IEcy;&amp;KHcy;&amp;Ncy;&amp;Acy;&amp;Dcy;&amp;Zcy;&amp;Ocy;&amp;R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20" y="143930"/>
            <a:ext cx="1573978" cy="1844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A0FFCE5-1B3B-4957-9AB7-A1151B72BBDB}"/>
              </a:ext>
            </a:extLst>
          </p:cNvPr>
          <p:cNvSpPr txBox="1"/>
          <p:nvPr/>
        </p:nvSpPr>
        <p:spPr>
          <a:xfrm>
            <a:off x="2892131" y="281865"/>
            <a:ext cx="60887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1F497D"/>
                </a:solidFill>
              </a:rPr>
              <a:t>Уральское управление Ростехнадзора</a:t>
            </a: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A3D8988E-F7EF-41C5-8B71-E1A4886ADF01}"/>
              </a:ext>
            </a:extLst>
          </p:cNvPr>
          <p:cNvCxnSpPr/>
          <p:nvPr/>
        </p:nvCxnSpPr>
        <p:spPr>
          <a:xfrm>
            <a:off x="3059832" y="834971"/>
            <a:ext cx="5753309" cy="0"/>
          </a:xfrm>
          <a:prstGeom prst="line">
            <a:avLst/>
          </a:prstGeom>
          <a:ln w="15875">
            <a:solidFill>
              <a:schemeClr val="tx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5D483AAA-4EA0-4895-BB52-41827FBA6CFD}"/>
              </a:ext>
            </a:extLst>
          </p:cNvPr>
          <p:cNvSpPr txBox="1"/>
          <p:nvPr/>
        </p:nvSpPr>
        <p:spPr>
          <a:xfrm>
            <a:off x="3059831" y="980727"/>
            <a:ext cx="57533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prstClr val="black"/>
                </a:solidFill>
              </a:rPr>
              <a:t>Причины уменьшения количества проверок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664672B-AEE5-4071-A3DB-44537ACC8371}"/>
              </a:ext>
            </a:extLst>
          </p:cNvPr>
          <p:cNvSpPr txBox="1"/>
          <p:nvPr/>
        </p:nvSpPr>
        <p:spPr>
          <a:xfrm>
            <a:off x="267690" y="2067623"/>
            <a:ext cx="860862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Symbol" panose="05050102010706020507" pitchFamily="18" charset="2"/>
              <a:buChar char="-"/>
              <a:tabLst>
                <a:tab pos="631825" algn="l"/>
              </a:tabLst>
            </a:pPr>
            <a:r>
              <a:rPr lang="ru-RU" sz="1400" dirty="0"/>
              <a:t>с приостановкой проведения плановых проверок в результате введения в субъектах Российской Федерации режима повышенной готовности. Из  Плана проведения плановых проверок юридических лиц и индивидуальных предпринимателей  на 2020 год  исключены  195  проверок;</a:t>
            </a:r>
          </a:p>
          <a:p>
            <a:pPr marL="285750" indent="-285750" algn="just">
              <a:buFont typeface="Symbol" panose="05050102010706020507" pitchFamily="18" charset="2"/>
              <a:buChar char="-"/>
              <a:tabLst>
                <a:tab pos="631825" algn="l"/>
              </a:tabLst>
            </a:pPr>
            <a:r>
              <a:rPr lang="ru-RU" sz="1400" dirty="0"/>
              <a:t>с постановлением Правительства Российской Федерации  от 03 апреля 2020 №438 «Об особенностях осуществления в 2020 году государственного контроля (надзора), муниципального контроля и …» в части не проведения внеплановых проверок по контролю за исполнением предписаний; </a:t>
            </a:r>
          </a:p>
          <a:p>
            <a:pPr marL="285750" indent="-285750" algn="just">
              <a:buFont typeface="Symbol" panose="05050102010706020507" pitchFamily="18" charset="2"/>
              <a:buChar char="-"/>
              <a:tabLst>
                <a:tab pos="631825" algn="l"/>
              </a:tabLst>
            </a:pPr>
            <a:r>
              <a:rPr lang="ru-RU" sz="1400" dirty="0"/>
              <a:t>с отсутствием приказов руководителя Ростехнадзора, изданных в   соответствии с поручениями Президента Российской Федерации, Правительства Российской Федерации;</a:t>
            </a:r>
          </a:p>
          <a:p>
            <a:pPr marL="285750" indent="-285750" algn="just">
              <a:buFont typeface="Symbol" panose="05050102010706020507" pitchFamily="18" charset="2"/>
              <a:buChar char="-"/>
              <a:tabLst>
                <a:tab pos="631825" algn="l"/>
              </a:tabLst>
            </a:pPr>
            <a:r>
              <a:rPr lang="ru-RU" sz="1400" dirty="0"/>
              <a:t>в 2020 году уменьшилось количество обращений, связанных с возникновением угрозы  причинения вреда жизни, здоровью граждан, вреда животным, растениям, окружающей среде;</a:t>
            </a:r>
          </a:p>
          <a:p>
            <a:pPr marL="285750" indent="-285750" algn="just">
              <a:buFont typeface="Symbol" panose="05050102010706020507" pitchFamily="18" charset="2"/>
              <a:buChar char="-"/>
              <a:tabLst>
                <a:tab pos="631825" algn="l"/>
              </a:tabLst>
            </a:pPr>
            <a:r>
              <a:rPr lang="ru-RU" sz="1400" dirty="0"/>
              <a:t>План проведения плановых проверок Управления на 2020 год был составлен с учётом всех изменений в Федеральный закон №294 и иных законодательных актов. Сокращение плановых проверок  на 76%  по сравнению с 2019 г.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0BA9760-EFB8-49EF-8FD2-B5565A05EFA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0738" y="4869160"/>
            <a:ext cx="1762401" cy="135704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8982B5B-546A-420E-B782-2D25E0125140}"/>
              </a:ext>
            </a:extLst>
          </p:cNvPr>
          <p:cNvSpPr txBox="1"/>
          <p:nvPr/>
        </p:nvSpPr>
        <p:spPr>
          <a:xfrm>
            <a:off x="5345871" y="6351161"/>
            <a:ext cx="3633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1F497D"/>
                </a:solidFill>
              </a:rPr>
              <a:t>Уральское управление, 26.05.2021</a:t>
            </a:r>
          </a:p>
        </p:txBody>
      </p:sp>
    </p:spTree>
    <p:extLst>
      <p:ext uri="{BB962C8B-B14F-4D97-AF65-F5344CB8AC3E}">
        <p14:creationId xmlns:p14="http://schemas.microsoft.com/office/powerpoint/2010/main" val="40475940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Прямая соединительная линия 15"/>
          <p:cNvCxnSpPr/>
          <p:nvPr/>
        </p:nvCxnSpPr>
        <p:spPr>
          <a:xfrm>
            <a:off x="433636" y="6292412"/>
            <a:ext cx="8424936" cy="0"/>
          </a:xfrm>
          <a:prstGeom prst="line">
            <a:avLst/>
          </a:prstGeom>
          <a:ln w="15875">
            <a:solidFill>
              <a:schemeClr val="tx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95536" y="6283106"/>
            <a:ext cx="590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Blip>
                <a:blip r:embed="rId2"/>
              </a:buBlip>
            </a:pPr>
            <a:r>
              <a:rPr lang="ru-RU" b="1" dirty="0">
                <a:solidFill>
                  <a:srgbClr val="1F497D"/>
                </a:solidFill>
              </a:rPr>
              <a:t>7</a:t>
            </a:r>
          </a:p>
        </p:txBody>
      </p:sp>
      <p:pic>
        <p:nvPicPr>
          <p:cNvPr id="13" name="Picture 2" descr="&amp;Fcy;&amp;iecy;&amp;dcy;&amp;iecy;&amp;rcy;&amp;acy;&amp;lcy;&amp;softcy;&amp;ncy;&amp;acy;&amp;yacy; &amp;scy;&amp;lcy;&amp;ucy;&amp;zhcy;&amp;bcy;&amp;acy; &amp;pcy;&amp;ocy; &amp;ecy;&amp;kcy;&amp;ocy;&amp;lcy;&amp;ocy;&amp;gcy;&amp;icy;&amp;chcy;&amp;iecy;&amp;scy;&amp;kcy;&amp;ocy;&amp;mcy;&amp;ucy;, &amp;tcy;&amp;iecy;&amp;khcy;&amp;ncy;&amp;ocy;&amp;lcy;&amp;ocy;&amp;gcy;&amp;icy;&amp;chcy;&amp;iecy;&amp;scy;&amp;kcy;&amp;ocy;&amp;mcy;&amp;ucy; &amp;icy; &amp;acy;&amp;tcy;&amp;ocy;&amp;mcy;&amp;ncy;&amp;ocy;&amp;mcy;&amp;ucy; &amp;ncy;&amp;acy;&amp;dcy;&amp;zcy;&amp;ocy;&amp;rcy;&amp;ucy; &amp;Rcy;&amp;Ocy;&amp;Scy;&amp;Tcy;&amp;IEcy;&amp;KHcy;&amp;Ncy;&amp;Acy;&amp;Dcy;&amp;Zcy;&amp;Ocy;&amp;R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20" y="143930"/>
            <a:ext cx="1573978" cy="1844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84D839E-1A05-4649-94DA-D3042D393174}"/>
              </a:ext>
            </a:extLst>
          </p:cNvPr>
          <p:cNvSpPr txBox="1"/>
          <p:nvPr/>
        </p:nvSpPr>
        <p:spPr>
          <a:xfrm>
            <a:off x="2892131" y="281865"/>
            <a:ext cx="60887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1F497D"/>
                </a:solidFill>
              </a:rPr>
              <a:t>Уральское управление Ростехнадзора</a:t>
            </a: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93AD5156-9492-4409-98FA-6029B54232AB}"/>
              </a:ext>
            </a:extLst>
          </p:cNvPr>
          <p:cNvCxnSpPr/>
          <p:nvPr/>
        </p:nvCxnSpPr>
        <p:spPr>
          <a:xfrm>
            <a:off x="3059832" y="834971"/>
            <a:ext cx="5753309" cy="0"/>
          </a:xfrm>
          <a:prstGeom prst="line">
            <a:avLst/>
          </a:prstGeom>
          <a:ln w="15875">
            <a:solidFill>
              <a:schemeClr val="tx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AEBF15FC-2AB1-407F-A810-96BE259BDE90}"/>
              </a:ext>
            </a:extLst>
          </p:cNvPr>
          <p:cNvSpPr txBox="1"/>
          <p:nvPr/>
        </p:nvSpPr>
        <p:spPr>
          <a:xfrm>
            <a:off x="3059831" y="980727"/>
            <a:ext cx="57533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prstClr val="black"/>
                </a:solidFill>
              </a:rPr>
              <a:t>Общее количество административных наказаний, наложенных по итогам проверок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48575357-CB9F-41E7-8869-3C66C4DD14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6224798"/>
              </p:ext>
            </p:extLst>
          </p:nvPr>
        </p:nvGraphicFramePr>
        <p:xfrm>
          <a:off x="1567180" y="2503070"/>
          <a:ext cx="6009640" cy="3265805"/>
        </p:xfrm>
        <a:graphic>
          <a:graphicData uri="http://schemas.openxmlformats.org/drawingml/2006/table">
            <a:tbl>
              <a:tblPr bandRow="1">
                <a:tableStyleId>{0505E3EF-67EA-436B-97B2-0124C06EBD24}</a:tableStyleId>
              </a:tblPr>
              <a:tblGrid>
                <a:gridCol w="3219450">
                  <a:extLst>
                    <a:ext uri="{9D8B030D-6E8A-4147-A177-3AD203B41FA5}">
                      <a16:colId xmlns:a16="http://schemas.microsoft.com/office/drawing/2014/main" val="3025668139"/>
                    </a:ext>
                  </a:extLst>
                </a:gridCol>
                <a:gridCol w="989965">
                  <a:extLst>
                    <a:ext uri="{9D8B030D-6E8A-4147-A177-3AD203B41FA5}">
                      <a16:colId xmlns:a16="http://schemas.microsoft.com/office/drawing/2014/main" val="3344024715"/>
                    </a:ext>
                  </a:extLst>
                </a:gridCol>
                <a:gridCol w="810260">
                  <a:extLst>
                    <a:ext uri="{9D8B030D-6E8A-4147-A177-3AD203B41FA5}">
                      <a16:colId xmlns:a16="http://schemas.microsoft.com/office/drawing/2014/main" val="2786637528"/>
                    </a:ext>
                  </a:extLst>
                </a:gridCol>
                <a:gridCol w="989965">
                  <a:extLst>
                    <a:ext uri="{9D8B030D-6E8A-4147-A177-3AD203B41FA5}">
                      <a16:colId xmlns:a16="http://schemas.microsoft.com/office/drawing/2014/main" val="64287065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algn="just" fontAlgn="auto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kern="0" dirty="0">
                          <a:effectLst/>
                        </a:rPr>
                        <a:t> </a:t>
                      </a:r>
                      <a:endParaRPr lang="ru-RU" sz="1100" kern="1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kern="0">
                          <a:effectLst/>
                        </a:rPr>
                        <a:t> </a:t>
                      </a:r>
                      <a:endParaRPr lang="ru-RU" sz="1100" kern="150">
                        <a:effectLst/>
                      </a:endParaRPr>
                    </a:p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kern="0">
                          <a:effectLst/>
                        </a:rPr>
                        <a:t>2020г.</a:t>
                      </a:r>
                      <a:endParaRPr lang="ru-RU" sz="1100" kern="1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kern="0">
                          <a:effectLst/>
                        </a:rPr>
                        <a:t> </a:t>
                      </a:r>
                      <a:endParaRPr lang="ru-RU" sz="1100" kern="150">
                        <a:effectLst/>
                      </a:endParaRPr>
                    </a:p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kern="0">
                          <a:effectLst/>
                        </a:rPr>
                        <a:t>2019г.</a:t>
                      </a:r>
                      <a:endParaRPr lang="ru-RU" sz="1100" kern="1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kern="0">
                          <a:effectLst/>
                        </a:rPr>
                        <a:t>+/-</a:t>
                      </a:r>
                      <a:endParaRPr lang="ru-RU" sz="1100" kern="150">
                        <a:effectLst/>
                      </a:endParaRPr>
                    </a:p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kern="0">
                          <a:effectLst/>
                        </a:rPr>
                        <a:t>%</a:t>
                      </a:r>
                      <a:endParaRPr lang="ru-RU" sz="1100" kern="1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24050259"/>
                  </a:ext>
                </a:extLst>
              </a:tr>
              <a:tr h="490855">
                <a:tc>
                  <a:txBody>
                    <a:bodyPr/>
                    <a:lstStyle/>
                    <a:p>
                      <a:pPr algn="just" fontAlgn="auto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kern="0" dirty="0">
                          <a:effectLst/>
                        </a:rPr>
                        <a:t>Общее количество административных наказаний, наложенных по итогам проверок</a:t>
                      </a:r>
                      <a:endParaRPr lang="ru-RU" sz="1100" kern="1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kern="0" dirty="0">
                          <a:effectLst/>
                        </a:rPr>
                        <a:t>1033</a:t>
                      </a:r>
                      <a:endParaRPr lang="ru-RU" sz="1100" kern="1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kern="0">
                          <a:effectLst/>
                        </a:rPr>
                        <a:t>1728</a:t>
                      </a:r>
                      <a:endParaRPr lang="ru-RU" sz="1100" kern="1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kern="0">
                          <a:effectLst/>
                        </a:rPr>
                        <a:t>- 40</a:t>
                      </a:r>
                      <a:endParaRPr lang="ru-RU" sz="1100" kern="1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43480665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just" fontAlgn="auto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kern="0">
                          <a:effectLst/>
                        </a:rPr>
                        <a:t>предупреждение</a:t>
                      </a:r>
                      <a:endParaRPr lang="ru-RU" sz="1100" kern="1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kern="0">
                          <a:effectLst/>
                        </a:rPr>
                        <a:t>260</a:t>
                      </a:r>
                      <a:endParaRPr lang="ru-RU" sz="1100" kern="1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kern="0">
                          <a:effectLst/>
                        </a:rPr>
                        <a:t>336</a:t>
                      </a:r>
                      <a:endParaRPr lang="ru-RU" sz="1100" kern="1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kern="0">
                          <a:effectLst/>
                        </a:rPr>
                        <a:t>-23</a:t>
                      </a:r>
                      <a:endParaRPr lang="ru-RU" sz="1100" kern="1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98725970"/>
                  </a:ext>
                </a:extLst>
              </a:tr>
              <a:tr h="449580">
                <a:tc>
                  <a:txBody>
                    <a:bodyPr/>
                    <a:lstStyle/>
                    <a:p>
                      <a:pPr algn="just" fontAlgn="auto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kern="0">
                          <a:effectLst/>
                        </a:rPr>
                        <a:t>Наложено административных штрафных санкций (кол-во штрафов)</a:t>
                      </a:r>
                      <a:endParaRPr lang="ru-RU" sz="1100" kern="1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kern="0">
                          <a:effectLst/>
                        </a:rPr>
                        <a:t>768</a:t>
                      </a:r>
                      <a:endParaRPr lang="ru-RU" sz="1100" kern="1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kern="0">
                          <a:effectLst/>
                        </a:rPr>
                        <a:t>1366</a:t>
                      </a:r>
                      <a:endParaRPr lang="ru-RU" sz="1100" kern="1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kern="0">
                          <a:effectLst/>
                        </a:rPr>
                        <a:t>- 44</a:t>
                      </a:r>
                      <a:endParaRPr lang="ru-RU" sz="1100" kern="1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85581178"/>
                  </a:ext>
                </a:extLst>
              </a:tr>
              <a:tr h="348615">
                <a:tc>
                  <a:txBody>
                    <a:bodyPr/>
                    <a:lstStyle/>
                    <a:p>
                      <a:pPr algn="just" fontAlgn="auto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kern="0">
                          <a:effectLst/>
                        </a:rPr>
                        <a:t>Общая сумма наложенных административных штрафов (тыс.руб)</a:t>
                      </a:r>
                      <a:endParaRPr lang="ru-RU" sz="1100" kern="1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kern="0">
                          <a:effectLst/>
                        </a:rPr>
                        <a:t>51443,8</a:t>
                      </a:r>
                      <a:endParaRPr lang="ru-RU" sz="1100" kern="1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kern="0">
                          <a:effectLst/>
                        </a:rPr>
                        <a:t>79858,9</a:t>
                      </a:r>
                      <a:endParaRPr lang="ru-RU" sz="1100" kern="1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kern="0">
                          <a:effectLst/>
                        </a:rPr>
                        <a:t>- 36</a:t>
                      </a:r>
                      <a:endParaRPr lang="ru-RU" sz="1100" kern="1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03364860"/>
                  </a:ext>
                </a:extLst>
              </a:tr>
              <a:tr h="434975">
                <a:tc>
                  <a:txBody>
                    <a:bodyPr/>
                    <a:lstStyle/>
                    <a:p>
                      <a:pPr algn="just" fontAlgn="auto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kern="0">
                          <a:effectLst/>
                        </a:rPr>
                        <a:t>Общая сумма уплаченных (взысканных) административных штрафов (тыс. рублей)</a:t>
                      </a:r>
                      <a:endParaRPr lang="ru-RU" sz="1100" kern="1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kern="0">
                          <a:effectLst/>
                        </a:rPr>
                        <a:t>32637,7</a:t>
                      </a:r>
                      <a:endParaRPr lang="ru-RU" sz="1100" kern="1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kern="0">
                          <a:effectLst/>
                        </a:rPr>
                        <a:t>58105,8</a:t>
                      </a:r>
                      <a:endParaRPr lang="ru-RU" sz="1100" kern="1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kern="0">
                          <a:effectLst/>
                        </a:rPr>
                        <a:t>- 44</a:t>
                      </a:r>
                      <a:endParaRPr lang="ru-RU" sz="1100" kern="1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34697695"/>
                  </a:ext>
                </a:extLst>
              </a:tr>
              <a:tr h="552450">
                <a:tc>
                  <a:txBody>
                    <a:bodyPr/>
                    <a:lstStyle/>
                    <a:p>
                      <a:pPr algn="just" fontAlgn="auto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kern="0" dirty="0">
                          <a:effectLst/>
                        </a:rPr>
                        <a:t>административное приостановление деятельности</a:t>
                      </a:r>
                      <a:endParaRPr lang="ru-RU" sz="1100" kern="1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kern="0">
                          <a:effectLst/>
                        </a:rPr>
                        <a:t>5</a:t>
                      </a:r>
                      <a:endParaRPr lang="ru-RU" sz="1100" kern="1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kern="0">
                          <a:effectLst/>
                        </a:rPr>
                        <a:t>26</a:t>
                      </a:r>
                      <a:endParaRPr lang="ru-RU" sz="1100" kern="1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kern="0" dirty="0">
                          <a:effectLst/>
                        </a:rPr>
                        <a:t>- 81</a:t>
                      </a:r>
                      <a:endParaRPr lang="ru-RU" sz="1100" kern="1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35269319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8EF0BFDB-17D6-4E5D-B9CC-B7139E29B586}"/>
              </a:ext>
            </a:extLst>
          </p:cNvPr>
          <p:cNvSpPr txBox="1"/>
          <p:nvPr/>
        </p:nvSpPr>
        <p:spPr>
          <a:xfrm>
            <a:off x="5345871" y="6351161"/>
            <a:ext cx="3633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1F497D"/>
                </a:solidFill>
              </a:rPr>
              <a:t>Уральское управление, 26.05.2021</a:t>
            </a:r>
          </a:p>
        </p:txBody>
      </p:sp>
    </p:spTree>
    <p:extLst>
      <p:ext uri="{BB962C8B-B14F-4D97-AF65-F5344CB8AC3E}">
        <p14:creationId xmlns:p14="http://schemas.microsoft.com/office/powerpoint/2010/main" val="5013884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&amp;Fcy;&amp;iecy;&amp;dcy;&amp;iecy;&amp;rcy;&amp;acy;&amp;lcy;&amp;softcy;&amp;ncy;&amp;acy;&amp;yacy; &amp;scy;&amp;lcy;&amp;ucy;&amp;zhcy;&amp;bcy;&amp;acy; &amp;pcy;&amp;ocy; &amp;ecy;&amp;kcy;&amp;ocy;&amp;lcy;&amp;ocy;&amp;gcy;&amp;icy;&amp;chcy;&amp;iecy;&amp;scy;&amp;kcy;&amp;ocy;&amp;mcy;&amp;ucy;, &amp;tcy;&amp;iecy;&amp;khcy;&amp;ncy;&amp;ocy;&amp;lcy;&amp;ocy;&amp;gcy;&amp;icy;&amp;chcy;&amp;iecy;&amp;scy;&amp;kcy;&amp;ocy;&amp;mcy;&amp;ucy; &amp;icy; &amp;acy;&amp;tcy;&amp;ocy;&amp;mcy;&amp;ncy;&amp;ocy;&amp;mcy;&amp;ucy; &amp;ncy;&amp;acy;&amp;dcy;&amp;zcy;&amp;ocy;&amp;rcy;&amp;ucy; &amp;Rcy;&amp;Ocy;&amp;Scy;&amp;Tcy;&amp;IEcy;&amp;KHcy;&amp;Ncy;&amp;Acy;&amp;Dcy;&amp;Zcy;&amp;Ocy;&amp;R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20" y="143931"/>
            <a:ext cx="1223102" cy="1433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15172" y="968878"/>
            <a:ext cx="5753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Основные показатели контрольно-надзорной деятельности</a:t>
            </a:r>
            <a:endParaRPr lang="ru-RU" sz="1600" b="1" dirty="0">
              <a:solidFill>
                <a:prstClr val="black"/>
              </a:solidFill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433636" y="6276086"/>
            <a:ext cx="8417604" cy="7020"/>
          </a:xfrm>
          <a:prstGeom prst="line">
            <a:avLst/>
          </a:prstGeom>
          <a:ln w="15875">
            <a:solidFill>
              <a:schemeClr val="tx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95536" y="6283106"/>
            <a:ext cx="590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Blip>
                <a:blip r:embed="rId4"/>
              </a:buBlip>
            </a:pPr>
            <a:r>
              <a:rPr lang="ru-RU" b="1" dirty="0">
                <a:solidFill>
                  <a:prstClr val="black"/>
                </a:solidFill>
              </a:rPr>
              <a:t>8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FAFE90A5-30EB-4726-B78C-A7C53B160D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0549586"/>
              </p:ext>
            </p:extLst>
          </p:nvPr>
        </p:nvGraphicFramePr>
        <p:xfrm>
          <a:off x="2215298" y="1680644"/>
          <a:ext cx="4713404" cy="4510030"/>
        </p:xfrm>
        <a:graphic>
          <a:graphicData uri="http://schemas.openxmlformats.org/drawingml/2006/table">
            <a:tbl>
              <a:tblPr firstRow="1" firstCol="1" bandRow="1">
                <a:tableStyleId>{0505E3EF-67EA-436B-97B2-0124C06EBD24}</a:tableStyleId>
              </a:tblPr>
              <a:tblGrid>
                <a:gridCol w="2288453">
                  <a:extLst>
                    <a:ext uri="{9D8B030D-6E8A-4147-A177-3AD203B41FA5}">
                      <a16:colId xmlns:a16="http://schemas.microsoft.com/office/drawing/2014/main" val="1051831944"/>
                    </a:ext>
                  </a:extLst>
                </a:gridCol>
                <a:gridCol w="768731">
                  <a:extLst>
                    <a:ext uri="{9D8B030D-6E8A-4147-A177-3AD203B41FA5}">
                      <a16:colId xmlns:a16="http://schemas.microsoft.com/office/drawing/2014/main" val="1895348847"/>
                    </a:ext>
                  </a:extLst>
                </a:gridCol>
                <a:gridCol w="835256">
                  <a:extLst>
                    <a:ext uri="{9D8B030D-6E8A-4147-A177-3AD203B41FA5}">
                      <a16:colId xmlns:a16="http://schemas.microsoft.com/office/drawing/2014/main" val="2435285200"/>
                    </a:ext>
                  </a:extLst>
                </a:gridCol>
                <a:gridCol w="820964">
                  <a:extLst>
                    <a:ext uri="{9D8B030D-6E8A-4147-A177-3AD203B41FA5}">
                      <a16:colId xmlns:a16="http://schemas.microsoft.com/office/drawing/2014/main" val="2891957047"/>
                    </a:ext>
                  </a:extLst>
                </a:gridCol>
              </a:tblGrid>
              <a:tr h="42349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5" marR="423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2020 год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5" marR="423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2019 год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5" marR="423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+/- </a:t>
                      </a:r>
                      <a:endParaRPr lang="ru-RU" sz="7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%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5" marR="42375" marT="0" marB="0"/>
                </a:tc>
                <a:extLst>
                  <a:ext uri="{0D108BD9-81ED-4DB2-BD59-A6C34878D82A}">
                    <a16:rowId xmlns:a16="http://schemas.microsoft.com/office/drawing/2014/main" val="662623866"/>
                  </a:ext>
                </a:extLst>
              </a:tr>
              <a:tr h="35540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Количество проверок, по итогам проведения которых выявлены правонарушения (выданы предписания) 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5" marR="423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1473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5" marR="423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1755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5" marR="423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-16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5" marR="42375" marT="0" marB="0" anchor="ctr"/>
                </a:tc>
                <a:extLst>
                  <a:ext uri="{0D108BD9-81ED-4DB2-BD59-A6C34878D82A}">
                    <a16:rowId xmlns:a16="http://schemas.microsoft.com/office/drawing/2014/main" val="3932561499"/>
                  </a:ext>
                </a:extLst>
              </a:tr>
              <a:tr h="14474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плановые проверки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5" marR="423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63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5" marR="423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264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5" marR="423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-76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5" marR="42375" marT="0" marB="0" anchor="ctr"/>
                </a:tc>
                <a:extLst>
                  <a:ext uri="{0D108BD9-81ED-4DB2-BD59-A6C34878D82A}">
                    <a16:rowId xmlns:a16="http://schemas.microsoft.com/office/drawing/2014/main" val="2236629692"/>
                  </a:ext>
                </a:extLst>
              </a:tr>
              <a:tr h="14474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внеплановые проверки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5" marR="423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771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5" marR="423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1147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5" marR="423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-33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5" marR="42375" marT="0" marB="0" anchor="ctr"/>
                </a:tc>
                <a:extLst>
                  <a:ext uri="{0D108BD9-81ED-4DB2-BD59-A6C34878D82A}">
                    <a16:rowId xmlns:a16="http://schemas.microsoft.com/office/drawing/2014/main" val="176190094"/>
                  </a:ext>
                </a:extLst>
              </a:tr>
              <a:tr h="29853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режим постоянного государственного надзора 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5" marR="423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637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5" marR="423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326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5" marR="423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+95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5" marR="42375" marT="0" marB="0" anchor="ctr"/>
                </a:tc>
                <a:extLst>
                  <a:ext uri="{0D108BD9-81ED-4DB2-BD59-A6C34878D82A}">
                    <a16:rowId xmlns:a16="http://schemas.microsoft.com/office/drawing/2014/main" val="2741296018"/>
                  </a:ext>
                </a:extLst>
              </a:tr>
              <a:tr h="14403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Процент  результативных  проверок   %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5" marR="423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23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5" marR="423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24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5" marR="423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-6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5" marR="42375" marT="0" marB="0" anchor="ctr"/>
                </a:tc>
                <a:extLst>
                  <a:ext uri="{0D108BD9-81ED-4DB2-BD59-A6C34878D82A}">
                    <a16:rowId xmlns:a16="http://schemas.microsoft.com/office/drawing/2014/main" val="2976045570"/>
                  </a:ext>
                </a:extLst>
              </a:tr>
              <a:tr h="35540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Количество проверок, по итогам которых по фактам нарушений возбуждены административные дела 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5" marR="423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517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5" marR="423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1168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5" marR="423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-56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5" marR="42375" marT="0" marB="0" anchor="ctr"/>
                </a:tc>
                <a:extLst>
                  <a:ext uri="{0D108BD9-81ED-4DB2-BD59-A6C34878D82A}">
                    <a16:rowId xmlns:a16="http://schemas.microsoft.com/office/drawing/2014/main" val="309287189"/>
                  </a:ext>
                </a:extLst>
              </a:tr>
              <a:tr h="14474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плановые проверки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5" marR="423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63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5" marR="423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264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5" marR="423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-76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5" marR="42375" marT="0" marB="0" anchor="ctr"/>
                </a:tc>
                <a:extLst>
                  <a:ext uri="{0D108BD9-81ED-4DB2-BD59-A6C34878D82A}">
                    <a16:rowId xmlns:a16="http://schemas.microsoft.com/office/drawing/2014/main" val="4269859232"/>
                  </a:ext>
                </a:extLst>
              </a:tr>
              <a:tr h="14474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внеплановые проверки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5" marR="423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353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5" marR="423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776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5" marR="423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-55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5" marR="42375" marT="0" marB="0" anchor="ctr"/>
                </a:tc>
                <a:extLst>
                  <a:ext uri="{0D108BD9-81ED-4DB2-BD59-A6C34878D82A}">
                    <a16:rowId xmlns:a16="http://schemas.microsoft.com/office/drawing/2014/main" val="3240813499"/>
                  </a:ext>
                </a:extLst>
              </a:tr>
              <a:tr h="29853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режим постоянного государственного надзора 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5" marR="423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99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5" marR="423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110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5" marR="423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-10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5" marR="42375" marT="0" marB="0" anchor="ctr"/>
                </a:tc>
                <a:extLst>
                  <a:ext uri="{0D108BD9-81ED-4DB2-BD59-A6C34878D82A}">
                    <a16:rowId xmlns:a16="http://schemas.microsoft.com/office/drawing/2014/main" val="3333615702"/>
                  </a:ext>
                </a:extLst>
              </a:tr>
              <a:tr h="23457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Коэффициент привлечения  к административной ответственности %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5" marR="423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35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5" marR="423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67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5" marR="423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-60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5" marR="42375" marT="0" marB="0" anchor="ctr"/>
                </a:tc>
                <a:extLst>
                  <a:ext uri="{0D108BD9-81ED-4DB2-BD59-A6C34878D82A}">
                    <a16:rowId xmlns:a16="http://schemas.microsoft.com/office/drawing/2014/main" val="1569459362"/>
                  </a:ext>
                </a:extLst>
              </a:tr>
              <a:tr h="297818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Выявлено правонарушений (нарушений)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5" marR="423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13414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5" marR="423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33415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5" marR="423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-60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5" marR="42375" marT="0" marB="0" anchor="ctr"/>
                </a:tc>
                <a:extLst>
                  <a:ext uri="{0D108BD9-81ED-4DB2-BD59-A6C34878D82A}">
                    <a16:rowId xmlns:a16="http://schemas.microsoft.com/office/drawing/2014/main" val="2884684487"/>
                  </a:ext>
                </a:extLst>
              </a:tr>
              <a:tr h="15322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Количество нарушений на 1 предписание 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5" marR="423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26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5" marR="423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29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5" marR="423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-9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5" marR="42375" marT="0" marB="0" anchor="ctr"/>
                </a:tc>
                <a:extLst>
                  <a:ext uri="{0D108BD9-81ED-4DB2-BD59-A6C34878D82A}">
                    <a16:rowId xmlns:a16="http://schemas.microsoft.com/office/drawing/2014/main" val="54690878"/>
                  </a:ext>
                </a:extLst>
              </a:tr>
              <a:tr h="18904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Количество инспекторов  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5" marR="423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185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5" marR="423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203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5" marR="423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-9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5" marR="42375" marT="0" marB="0" anchor="ctr"/>
                </a:tc>
                <a:extLst>
                  <a:ext uri="{0D108BD9-81ED-4DB2-BD59-A6C34878D82A}">
                    <a16:rowId xmlns:a16="http://schemas.microsoft.com/office/drawing/2014/main" val="4050535133"/>
                  </a:ext>
                </a:extLst>
              </a:tr>
              <a:tr h="23043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Количество  проверок на 1 инспектора  в год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5" marR="423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35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5" marR="423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36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5" marR="423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-2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5" marR="42375" marT="0" marB="0" anchor="ctr"/>
                </a:tc>
                <a:extLst>
                  <a:ext uri="{0D108BD9-81ED-4DB2-BD59-A6C34878D82A}">
                    <a16:rowId xmlns:a16="http://schemas.microsoft.com/office/drawing/2014/main" val="2863254128"/>
                  </a:ext>
                </a:extLst>
              </a:tr>
              <a:tr h="23457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Количество  проверок на 1 инспектора  в месяц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5" marR="423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5" marR="423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5" marR="423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5" marR="42375" marT="0" marB="0" anchor="ctr"/>
                </a:tc>
                <a:extLst>
                  <a:ext uri="{0D108BD9-81ED-4DB2-BD59-A6C34878D82A}">
                    <a16:rowId xmlns:a16="http://schemas.microsoft.com/office/drawing/2014/main" val="3114991494"/>
                  </a:ext>
                </a:extLst>
              </a:tr>
              <a:tr h="35311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Количество выданных предписаний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на 1 инспектора в год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5" marR="423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7,96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5" marR="423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8,65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5" marR="423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-8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5" marR="42375" marT="0" marB="0" anchor="ctr"/>
                </a:tc>
                <a:extLst>
                  <a:ext uri="{0D108BD9-81ED-4DB2-BD59-A6C34878D82A}">
                    <a16:rowId xmlns:a16="http://schemas.microsoft.com/office/drawing/2014/main" val="3360458087"/>
                  </a:ext>
                </a:extLst>
              </a:tr>
              <a:tr h="35311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Количество выявленных нарушений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на 1 инспектора в год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5" marR="423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73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5" marR="423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165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5" marR="423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-56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75" marR="42375" marT="0" marB="0" anchor="ctr"/>
                </a:tc>
                <a:extLst>
                  <a:ext uri="{0D108BD9-81ED-4DB2-BD59-A6C34878D82A}">
                    <a16:rowId xmlns:a16="http://schemas.microsoft.com/office/drawing/2014/main" val="966771390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76FA124A-0D22-494F-A629-8BA0EC429AA8}"/>
              </a:ext>
            </a:extLst>
          </p:cNvPr>
          <p:cNvSpPr txBox="1"/>
          <p:nvPr/>
        </p:nvSpPr>
        <p:spPr>
          <a:xfrm>
            <a:off x="2892131" y="281865"/>
            <a:ext cx="60887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1F497D"/>
                </a:solidFill>
              </a:rPr>
              <a:t>Уральское управление Ростехнадзора</a:t>
            </a: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C7D827F4-06C3-48BA-B5C6-E074D37FC60C}"/>
              </a:ext>
            </a:extLst>
          </p:cNvPr>
          <p:cNvCxnSpPr/>
          <p:nvPr/>
        </p:nvCxnSpPr>
        <p:spPr>
          <a:xfrm>
            <a:off x="3059832" y="834971"/>
            <a:ext cx="5753309" cy="0"/>
          </a:xfrm>
          <a:prstGeom prst="line">
            <a:avLst/>
          </a:prstGeom>
          <a:ln w="15875">
            <a:solidFill>
              <a:schemeClr val="tx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C4191016-F5FF-4D6C-BEBF-AA06AA9492FB}"/>
              </a:ext>
            </a:extLst>
          </p:cNvPr>
          <p:cNvSpPr txBox="1"/>
          <p:nvPr/>
        </p:nvSpPr>
        <p:spPr>
          <a:xfrm>
            <a:off x="5345871" y="6351161"/>
            <a:ext cx="3633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1F497D"/>
                </a:solidFill>
              </a:rPr>
              <a:t>Уральское управление, 26.05.2021</a:t>
            </a:r>
          </a:p>
        </p:txBody>
      </p:sp>
    </p:spTree>
    <p:extLst>
      <p:ext uri="{BB962C8B-B14F-4D97-AF65-F5344CB8AC3E}">
        <p14:creationId xmlns:p14="http://schemas.microsoft.com/office/powerpoint/2010/main" val="20214357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&amp;Fcy;&amp;iecy;&amp;dcy;&amp;iecy;&amp;rcy;&amp;acy;&amp;lcy;&amp;softcy;&amp;ncy;&amp;acy;&amp;yacy; &amp;scy;&amp;lcy;&amp;ucy;&amp;zhcy;&amp;bcy;&amp;acy; &amp;pcy;&amp;ocy; &amp;ecy;&amp;kcy;&amp;ocy;&amp;lcy;&amp;ocy;&amp;gcy;&amp;icy;&amp;chcy;&amp;iecy;&amp;scy;&amp;kcy;&amp;ocy;&amp;mcy;&amp;ucy;, &amp;tcy;&amp;iecy;&amp;khcy;&amp;ncy;&amp;ocy;&amp;lcy;&amp;ocy;&amp;gcy;&amp;icy;&amp;chcy;&amp;iecy;&amp;scy;&amp;kcy;&amp;ocy;&amp;mcy;&amp;ucy; &amp;icy; &amp;acy;&amp;tcy;&amp;ocy;&amp;mcy;&amp;ncy;&amp;ocy;&amp;mcy;&amp;ucy; &amp;ncy;&amp;acy;&amp;dcy;&amp;zcy;&amp;ocy;&amp;rcy;&amp;ucy; &amp;Rcy;&amp;Ocy;&amp;Scy;&amp;Tcy;&amp;IEcy;&amp;KHcy;&amp;Ncy;&amp;Acy;&amp;Dcy;&amp;Zcy;&amp;Ocy;&amp;R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20" y="143931"/>
            <a:ext cx="1223102" cy="1433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35696" y="968878"/>
            <a:ext cx="7145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 раскладе по функциям контрольно-надзорных мероприятий 1/3</a:t>
            </a:r>
            <a:endParaRPr lang="ru-RU" sz="1600" b="1" dirty="0">
              <a:solidFill>
                <a:prstClr val="black"/>
              </a:solidFill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433636" y="6276086"/>
            <a:ext cx="8417604" cy="7020"/>
          </a:xfrm>
          <a:prstGeom prst="line">
            <a:avLst/>
          </a:prstGeom>
          <a:ln w="15875">
            <a:solidFill>
              <a:schemeClr val="tx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95536" y="6283106"/>
            <a:ext cx="590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Blip>
                <a:blip r:embed="rId4"/>
              </a:buBlip>
            </a:pPr>
            <a:r>
              <a:rPr lang="ru-RU" b="1" dirty="0">
                <a:solidFill>
                  <a:prstClr val="black"/>
                </a:solidFill>
              </a:rPr>
              <a:t>9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DB5B6B81-A3DE-4C8E-A234-2587404133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4158162"/>
              </p:ext>
            </p:extLst>
          </p:nvPr>
        </p:nvGraphicFramePr>
        <p:xfrm>
          <a:off x="2515355" y="1648757"/>
          <a:ext cx="4113289" cy="4556139"/>
        </p:xfrm>
        <a:graphic>
          <a:graphicData uri="http://schemas.openxmlformats.org/drawingml/2006/table">
            <a:tbl>
              <a:tblPr firstRow="1" firstCol="1" bandRow="1">
                <a:tableStyleId>{0505E3EF-67EA-436B-97B2-0124C06EBD24}</a:tableStyleId>
              </a:tblPr>
              <a:tblGrid>
                <a:gridCol w="2162428">
                  <a:extLst>
                    <a:ext uri="{9D8B030D-6E8A-4147-A177-3AD203B41FA5}">
                      <a16:colId xmlns:a16="http://schemas.microsoft.com/office/drawing/2014/main" val="2216832328"/>
                    </a:ext>
                  </a:extLst>
                </a:gridCol>
                <a:gridCol w="650287">
                  <a:extLst>
                    <a:ext uri="{9D8B030D-6E8A-4147-A177-3AD203B41FA5}">
                      <a16:colId xmlns:a16="http://schemas.microsoft.com/office/drawing/2014/main" val="1631531052"/>
                    </a:ext>
                  </a:extLst>
                </a:gridCol>
                <a:gridCol w="650287">
                  <a:extLst>
                    <a:ext uri="{9D8B030D-6E8A-4147-A177-3AD203B41FA5}">
                      <a16:colId xmlns:a16="http://schemas.microsoft.com/office/drawing/2014/main" val="222666133"/>
                    </a:ext>
                  </a:extLst>
                </a:gridCol>
                <a:gridCol w="650287">
                  <a:extLst>
                    <a:ext uri="{9D8B030D-6E8A-4147-A177-3AD203B41FA5}">
                      <a16:colId xmlns:a16="http://schemas.microsoft.com/office/drawing/2014/main" val="4028036584"/>
                    </a:ext>
                  </a:extLst>
                </a:gridCol>
              </a:tblGrid>
              <a:tr h="197527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dirty="0">
                          <a:effectLst/>
                        </a:rPr>
                        <a:t>Показатель</a:t>
                      </a:r>
                      <a:endParaRPr lang="ru-RU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677" marR="89677" marT="44839" marB="44839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Промышленная безопасность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677" marR="89677" marT="44839" marB="44839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2025332"/>
                  </a:ext>
                </a:extLst>
              </a:tr>
              <a:tr h="3608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2020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78" marR="368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2019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78" marR="368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+/-</a:t>
                      </a:r>
                      <a:endParaRPr lang="ru-RU" sz="6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%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78" marR="36878" marT="0" marB="0" anchor="ctr"/>
                </a:tc>
                <a:extLst>
                  <a:ext uri="{0D108BD9-81ED-4DB2-BD59-A6C34878D82A}">
                    <a16:rowId xmlns:a16="http://schemas.microsoft.com/office/drawing/2014/main" val="1590854441"/>
                  </a:ext>
                </a:extLst>
              </a:tr>
              <a:tr h="3566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Общее количество проверок, проведенных в отношении юридических лиц, индивидуальных предпринимателей (П+ВП+ПН)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78" marR="368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3362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78" marR="368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dirty="0">
                          <a:effectLst/>
                        </a:rPr>
                        <a:t>3189</a:t>
                      </a:r>
                      <a:endParaRPr lang="ru-RU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78" marR="368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+5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78" marR="36878" marT="0" marB="0" anchor="ctr"/>
                </a:tc>
                <a:extLst>
                  <a:ext uri="{0D108BD9-81ED-4DB2-BD59-A6C34878D82A}">
                    <a16:rowId xmlns:a16="http://schemas.microsoft.com/office/drawing/2014/main" val="578561615"/>
                  </a:ext>
                </a:extLst>
              </a:tr>
              <a:tr h="1986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плановые 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78" marR="368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47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78" marR="368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257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78" marR="368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-82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78" marR="36878" marT="0" marB="0" anchor="ctr"/>
                </a:tc>
                <a:extLst>
                  <a:ext uri="{0D108BD9-81ED-4DB2-BD59-A6C34878D82A}">
                    <a16:rowId xmlns:a16="http://schemas.microsoft.com/office/drawing/2014/main" val="2804346811"/>
                  </a:ext>
                </a:extLst>
              </a:tr>
              <a:tr h="1508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внеплановые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78" marR="368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2614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78" marR="368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2280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78" marR="368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+15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78" marR="36878" marT="0" marB="0" anchor="ctr"/>
                </a:tc>
                <a:extLst>
                  <a:ext uri="{0D108BD9-81ED-4DB2-BD59-A6C34878D82A}">
                    <a16:rowId xmlns:a16="http://schemas.microsoft.com/office/drawing/2014/main" val="4206805972"/>
                  </a:ext>
                </a:extLst>
              </a:tr>
              <a:tr h="3566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по контролю за исполнением предписаний, выданных по результатам проведенной ранее проверки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78" marR="368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156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78" marR="368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648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78" marR="368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-76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78" marR="36878" marT="0" marB="0" anchor="ctr"/>
                </a:tc>
                <a:extLst>
                  <a:ext uri="{0D108BD9-81ED-4DB2-BD59-A6C34878D82A}">
                    <a16:rowId xmlns:a16="http://schemas.microsoft.com/office/drawing/2014/main" val="3592604371"/>
                  </a:ext>
                </a:extLst>
              </a:tr>
              <a:tr h="9441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по обращениям и заявлениям граждан, в том числе индивидуальных предпринимателей, юридических лиц, информации от органов государственной власти (должностных лиц федеральных органов исполнительной власти в области промышленной безопасности), органов местного самоуправления, из средств массовой информации об указанных фактах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78" marR="368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52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78" marR="368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116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78" marR="368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-55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78" marR="36878" marT="0" marB="0" anchor="ctr"/>
                </a:tc>
                <a:extLst>
                  <a:ext uri="{0D108BD9-81ED-4DB2-BD59-A6C34878D82A}">
                    <a16:rowId xmlns:a16="http://schemas.microsoft.com/office/drawing/2014/main" val="905017973"/>
                  </a:ext>
                </a:extLst>
              </a:tr>
              <a:tr h="7062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на основании приказов (распоряжений) руководителя органа государственного контроля (надзора), изданного в соответствии с поручениями Президента Российской Федерации, Правительства Российской Федерации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78" marR="368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15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78" marR="368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73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78" marR="368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-79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78" marR="36878" marT="0" marB="0" anchor="ctr"/>
                </a:tc>
                <a:extLst>
                  <a:ext uri="{0D108BD9-81ED-4DB2-BD59-A6C34878D82A}">
                    <a16:rowId xmlns:a16="http://schemas.microsoft.com/office/drawing/2014/main" val="4247036422"/>
                  </a:ext>
                </a:extLst>
              </a:tr>
              <a:tr h="4755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на основании приказов (распоряжений) руководителя органа государственного контроля (надзора), изданного в соответствии с требованием органов прокуратуры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78" marR="368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0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78" marR="368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0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78" marR="368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0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78" marR="36878" marT="0" marB="0" anchor="ctr"/>
                </a:tc>
                <a:extLst>
                  <a:ext uri="{0D108BD9-81ED-4DB2-BD59-A6C34878D82A}">
                    <a16:rowId xmlns:a16="http://schemas.microsoft.com/office/drawing/2014/main" val="3029711723"/>
                  </a:ext>
                </a:extLst>
              </a:tr>
              <a:tr h="4755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Количество мероприятий по контролю, инициированных обращением заявителя, который выступает в качестве объекта контроля (надзора) (ИНЫЕ ОСНОВАНИЯ)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78" marR="368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2320 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78" marR="368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1436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78" marR="368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+62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78" marR="36878" marT="0" marB="0" anchor="ctr"/>
                </a:tc>
                <a:extLst>
                  <a:ext uri="{0D108BD9-81ED-4DB2-BD59-A6C34878D82A}">
                    <a16:rowId xmlns:a16="http://schemas.microsoft.com/office/drawing/2014/main" val="2524123813"/>
                  </a:ext>
                </a:extLst>
              </a:tr>
              <a:tr h="2970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Количество проверок постоянного государственного контроля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78" marR="368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dirty="0">
                          <a:effectLst/>
                        </a:rPr>
                        <a:t>701</a:t>
                      </a:r>
                      <a:endParaRPr lang="ru-RU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78" marR="368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652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78" marR="368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dirty="0">
                          <a:effectLst/>
                        </a:rPr>
                        <a:t>+8</a:t>
                      </a:r>
                      <a:endParaRPr lang="ru-RU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78" marR="36878" marT="0" marB="0" anchor="ctr"/>
                </a:tc>
                <a:extLst>
                  <a:ext uri="{0D108BD9-81ED-4DB2-BD59-A6C34878D82A}">
                    <a16:rowId xmlns:a16="http://schemas.microsoft.com/office/drawing/2014/main" val="3333959505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365B299B-C4D3-446D-A238-A16D7861FEBA}"/>
              </a:ext>
            </a:extLst>
          </p:cNvPr>
          <p:cNvSpPr txBox="1"/>
          <p:nvPr/>
        </p:nvSpPr>
        <p:spPr>
          <a:xfrm>
            <a:off x="2892131" y="281865"/>
            <a:ext cx="60887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1F497D"/>
                </a:solidFill>
              </a:rPr>
              <a:t>Уральское управление Ростехнадзора</a:t>
            </a: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ADB71C8E-382B-4AC8-8775-2B7C659143DC}"/>
              </a:ext>
            </a:extLst>
          </p:cNvPr>
          <p:cNvCxnSpPr/>
          <p:nvPr/>
        </p:nvCxnSpPr>
        <p:spPr>
          <a:xfrm>
            <a:off x="3059832" y="834971"/>
            <a:ext cx="5753309" cy="0"/>
          </a:xfrm>
          <a:prstGeom prst="line">
            <a:avLst/>
          </a:prstGeom>
          <a:ln w="15875">
            <a:solidFill>
              <a:schemeClr val="tx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0517678F-94AB-4FD4-A7EB-48E097AD9E6F}"/>
              </a:ext>
            </a:extLst>
          </p:cNvPr>
          <p:cNvSpPr txBox="1"/>
          <p:nvPr/>
        </p:nvSpPr>
        <p:spPr>
          <a:xfrm>
            <a:off x="5345871" y="6351161"/>
            <a:ext cx="3633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1F497D"/>
                </a:solidFill>
              </a:rPr>
              <a:t>Уральское управление, 26.05.2021</a:t>
            </a:r>
          </a:p>
        </p:txBody>
      </p:sp>
    </p:spTree>
    <p:extLst>
      <p:ext uri="{BB962C8B-B14F-4D97-AF65-F5344CB8AC3E}">
        <p14:creationId xmlns:p14="http://schemas.microsoft.com/office/powerpoint/2010/main" val="3746014518"/>
      </p:ext>
    </p:extLst>
  </p:cSld>
  <p:clrMapOvr>
    <a:masterClrMapping/>
  </p:clrMapOvr>
</p:sld>
</file>

<file path=ppt/theme/theme1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1200" b="1" dirty="0">
            <a:solidFill>
              <a:schemeClr val="tx2"/>
            </a:solidFill>
          </a:defRPr>
        </a:defPPr>
      </a:lstStyle>
    </a:txDef>
  </a:objectDefaults>
  <a:extraClrSchemeLst/>
</a:theme>
</file>

<file path=ppt/theme/theme10.xml><?xml version="1.0" encoding="utf-8"?>
<a:theme xmlns:a="http://schemas.openxmlformats.org/drawingml/2006/main" name="9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1200" b="1" dirty="0">
            <a:solidFill>
              <a:schemeClr val="tx2"/>
            </a:solidFill>
          </a:defRPr>
        </a:defPPr>
      </a:lstStyle>
    </a:txDef>
  </a:objectDefaults>
  <a:extraClrSchemeLst/>
</a:theme>
</file>

<file path=ppt/theme/theme11.xml><?xml version="1.0" encoding="utf-8"?>
<a:theme xmlns:a="http://schemas.openxmlformats.org/drawingml/2006/main" name="10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1200" b="1" dirty="0">
            <a:solidFill>
              <a:schemeClr val="tx2"/>
            </a:solidFill>
          </a:defRPr>
        </a:defPPr>
      </a:lstStyle>
    </a:txDef>
  </a:objectDefaults>
  <a:extraClrSchemeLst/>
</a:theme>
</file>

<file path=ppt/theme/theme12.xml><?xml version="1.0" encoding="utf-8"?>
<a:theme xmlns:a="http://schemas.openxmlformats.org/drawingml/2006/main" name="1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1200" b="1" dirty="0">
            <a:solidFill>
              <a:schemeClr val="tx2"/>
            </a:solidFill>
          </a:defRPr>
        </a:defPPr>
      </a:lstStyle>
    </a:txDef>
  </a:objectDefaults>
  <a:extraClrSchemeLst/>
</a:theme>
</file>

<file path=ppt/theme/theme13.xml><?xml version="1.0" encoding="utf-8"?>
<a:theme xmlns:a="http://schemas.openxmlformats.org/drawingml/2006/main" name="1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1200" b="1" dirty="0">
            <a:solidFill>
              <a:schemeClr val="tx2"/>
            </a:solidFill>
          </a:defRPr>
        </a:defPPr>
      </a:lstStyle>
    </a:txDef>
  </a:objectDefaults>
  <a:extraClrSchemeLst/>
</a:theme>
</file>

<file path=ppt/theme/theme14.xml><?xml version="1.0" encoding="utf-8"?>
<a:theme xmlns:a="http://schemas.openxmlformats.org/drawingml/2006/main" name="1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1200" b="1" dirty="0">
            <a:solidFill>
              <a:schemeClr val="tx2"/>
            </a:solidFill>
          </a:defRPr>
        </a:defPPr>
      </a:lstStyle>
    </a:txDef>
  </a:objectDefaults>
  <a:extraClrSchemeLst/>
</a:theme>
</file>

<file path=ppt/theme/theme15.xml><?xml version="1.0" encoding="utf-8"?>
<a:theme xmlns:a="http://schemas.openxmlformats.org/drawingml/2006/main" name="1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1200" b="1" dirty="0">
            <a:solidFill>
              <a:schemeClr val="tx2"/>
            </a:solidFill>
          </a:defRPr>
        </a:defPPr>
      </a:lstStyle>
    </a:txDef>
  </a:objectDefaults>
  <a:extraClrSchemeLst/>
</a:theme>
</file>

<file path=ppt/theme/theme1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1200" b="1" dirty="0">
            <a:solidFill>
              <a:schemeClr val="tx2"/>
            </a:soli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1200" b="1" dirty="0">
            <a:solidFill>
              <a:schemeClr val="tx2"/>
            </a:solidFill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1200" b="1" dirty="0">
            <a:solidFill>
              <a:schemeClr val="tx2"/>
            </a:solidFill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1200" b="1" dirty="0">
            <a:solidFill>
              <a:schemeClr val="tx2"/>
            </a:solidFill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1200" b="1" dirty="0">
            <a:solidFill>
              <a:schemeClr val="tx2"/>
            </a:solidFill>
          </a:defRPr>
        </a:defPPr>
      </a:lstStyle>
    </a:txDef>
  </a:objectDefaults>
  <a:extraClrSchemeLst/>
</a:theme>
</file>

<file path=ppt/theme/theme7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1200" b="1" dirty="0">
            <a:solidFill>
              <a:schemeClr val="tx2"/>
            </a:solidFill>
          </a:defRPr>
        </a:defPPr>
      </a:lstStyle>
    </a:txDef>
  </a:objectDefaults>
  <a:extraClrSchemeLst/>
</a:theme>
</file>

<file path=ppt/theme/theme8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1200" b="1" dirty="0">
            <a:solidFill>
              <a:schemeClr val="tx2"/>
            </a:solidFill>
          </a:defRPr>
        </a:defPPr>
      </a:lstStyle>
    </a:txDef>
  </a:objectDefaults>
  <a:extraClrSchemeLst/>
</a:theme>
</file>

<file path=ppt/theme/theme9.xml><?xml version="1.0" encoding="utf-8"?>
<a:theme xmlns:a="http://schemas.openxmlformats.org/drawingml/2006/main" name="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1200" b="1" dirty="0">
            <a:solidFill>
              <a:schemeClr val="tx2"/>
            </a:solidFill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13528</TotalTime>
  <Words>6459</Words>
  <Application>Microsoft Office PowerPoint</Application>
  <PresentationFormat>Экран (4:3)</PresentationFormat>
  <Paragraphs>1329</Paragraphs>
  <Slides>45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15</vt:i4>
      </vt:variant>
      <vt:variant>
        <vt:lpstr>Заголовки слайдов</vt:lpstr>
      </vt:variant>
      <vt:variant>
        <vt:i4>45</vt:i4>
      </vt:variant>
    </vt:vector>
  </HeadingPairs>
  <TitlesOfParts>
    <vt:vector size="63" baseType="lpstr">
      <vt:lpstr>Arial</vt:lpstr>
      <vt:lpstr>Calibri</vt:lpstr>
      <vt:lpstr>Symbol</vt:lpstr>
      <vt:lpstr>4_Тема Office</vt:lpstr>
      <vt:lpstr>5_Тема Office</vt:lpstr>
      <vt:lpstr>Тема Office</vt:lpstr>
      <vt:lpstr>1_Тема Office</vt:lpstr>
      <vt:lpstr>2_Тема Office</vt:lpstr>
      <vt:lpstr>3_Тема Office</vt:lpstr>
      <vt:lpstr>6_Тема Office</vt:lpstr>
      <vt:lpstr>7_Тема Office</vt:lpstr>
      <vt:lpstr>8_Тема Office</vt:lpstr>
      <vt:lpstr>9_Тема Office</vt:lpstr>
      <vt:lpstr>10_Тема Office</vt:lpstr>
      <vt:lpstr>11_Тема Office</vt:lpstr>
      <vt:lpstr>12_Тема Office</vt:lpstr>
      <vt:lpstr>13_Тема Office</vt:lpstr>
      <vt:lpstr>14_Тема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Федеральная служба по экологическому, технологическому и атомному надзору  Уральское управление Ростехнадзора Курганская область</dc:title>
  <dc:creator>Дроздецкий Евгений Владимирович</dc:creator>
  <cp:lastModifiedBy>Юрий Волегов</cp:lastModifiedBy>
  <cp:revision>270</cp:revision>
  <cp:lastPrinted>2021-05-06T05:01:52Z</cp:lastPrinted>
  <dcterms:created xsi:type="dcterms:W3CDTF">2019-11-10T08:15:17Z</dcterms:created>
  <dcterms:modified xsi:type="dcterms:W3CDTF">2021-05-25T08:54:27Z</dcterms:modified>
</cp:coreProperties>
</file>